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wmf" ContentType="image/x-wmf"/>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diagrams/data1.xml" ContentType="application/vnd.openxmlformats-officedocument.drawingml.diagramData+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20.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10.xml" ContentType="application/vnd.openxmlformats-officedocument.presentationml.notesSlide+xml"/>
  <Override PartName="/ppt/notesSlides/notesSlide21.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09" r:id="rId1"/>
  </p:sldMasterIdLst>
  <p:notesMasterIdLst>
    <p:notesMasterId r:id="rId34"/>
  </p:notesMasterIdLst>
  <p:sldIdLst>
    <p:sldId id="310" r:id="rId2"/>
    <p:sldId id="260" r:id="rId3"/>
    <p:sldId id="261" r:id="rId4"/>
    <p:sldId id="311" r:id="rId5"/>
    <p:sldId id="262" r:id="rId6"/>
    <p:sldId id="312" r:id="rId7"/>
    <p:sldId id="264" r:id="rId8"/>
    <p:sldId id="300" r:id="rId9"/>
    <p:sldId id="301" r:id="rId10"/>
    <p:sldId id="303" r:id="rId11"/>
    <p:sldId id="304" r:id="rId12"/>
    <p:sldId id="305" r:id="rId13"/>
    <p:sldId id="306" r:id="rId14"/>
    <p:sldId id="299" r:id="rId15"/>
    <p:sldId id="265" r:id="rId16"/>
    <p:sldId id="266" r:id="rId17"/>
    <p:sldId id="309" r:id="rId18"/>
    <p:sldId id="313" r:id="rId19"/>
    <p:sldId id="314" r:id="rId20"/>
    <p:sldId id="315" r:id="rId21"/>
    <p:sldId id="316" r:id="rId22"/>
    <p:sldId id="317" r:id="rId23"/>
    <p:sldId id="318" r:id="rId24"/>
    <p:sldId id="319" r:id="rId25"/>
    <p:sldId id="320" r:id="rId26"/>
    <p:sldId id="308" r:id="rId27"/>
    <p:sldId id="293" r:id="rId28"/>
    <p:sldId id="307" r:id="rId29"/>
    <p:sldId id="294" r:id="rId30"/>
    <p:sldId id="295" r:id="rId31"/>
    <p:sldId id="296" r:id="rId32"/>
    <p:sldId id="297" r:id="rId33"/>
  </p:sldIdLst>
  <p:sldSz cx="9144000" cy="6858000" type="screen4x3"/>
  <p:notesSz cx="9928225" cy="6797675"/>
  <p:defaultTextStyle>
    <a:defPPr>
      <a:defRPr lang="de-DE"/>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346" userDrawn="1">
          <p15:clr>
            <a:srgbClr val="A4A3A4"/>
          </p15:clr>
        </p15:guide>
        <p15:guide id="2" pos="408" userDrawn="1">
          <p15:clr>
            <a:srgbClr val="A4A3A4"/>
          </p15:clr>
        </p15:guide>
        <p15:guide id="3" orient="horz" pos="2183" userDrawn="1">
          <p15:clr>
            <a:srgbClr val="A4A3A4"/>
          </p15:clr>
        </p15:guide>
        <p15:guide id="4" pos="22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varScale="1">
        <p:scale>
          <a:sx n="130" d="100"/>
          <a:sy n="130" d="100"/>
        </p:scale>
        <p:origin x="1110" y="126"/>
      </p:cViewPr>
      <p:guideLst>
        <p:guide orient="horz" pos="346"/>
        <p:guide pos="408"/>
        <p:guide orient="horz" pos="2183"/>
        <p:guide pos="2268"/>
      </p:guideLst>
    </p:cSldViewPr>
  </p:slideViewPr>
  <p:notesTextViewPr>
    <p:cViewPr>
      <p:scale>
        <a:sx n="1" d="1"/>
        <a:sy n="1" d="1"/>
      </p:scale>
      <p:origin x="0" y="0"/>
    </p:cViewPr>
  </p:notesTextViewPr>
  <p:sorterViewPr>
    <p:cViewPr>
      <p:scale>
        <a:sx n="200" d="100"/>
        <a:sy n="200" d="100"/>
      </p:scale>
      <p:origin x="0" y="-1920"/>
    </p:cViewPr>
  </p:sorter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A92C5-9279-4BE2-B55A-489135C38163}" type="doc">
      <dgm:prSet loTypeId="urn:microsoft.com/office/officeart/2005/8/layout/pyramid1" loCatId="pyramid" qsTypeId="urn:microsoft.com/office/officeart/2005/8/quickstyle/simple1" qsCatId="simple" csTypeId="urn:microsoft.com/office/officeart/2005/8/colors/accent1_4" csCatId="accent1" phldr="1"/>
      <dgm:spPr/>
      <dgm:t>
        <a:bodyPr/>
        <a:lstStyle/>
        <a:p>
          <a:endParaRPr lang="de-CH"/>
        </a:p>
      </dgm:t>
    </dgm:pt>
    <dgm:pt modelId="{E9BCB077-CE46-4AC6-9F2B-0AACA51CB256}">
      <dgm:prSet phldrT="[Text]" custT="1"/>
      <dgm:spPr>
        <a:solidFill>
          <a:schemeClr val="tx2"/>
        </a:solidFill>
      </dgm:spPr>
      <dgm:t>
        <a:bodyPr/>
        <a:lstStyle/>
        <a:p>
          <a:endParaRPr lang="de-CH" sz="1200" b="1" dirty="0">
            <a:solidFill>
              <a:schemeClr val="bg1"/>
            </a:solidFill>
            <a:latin typeface="+mn-lt"/>
          </a:endParaRPr>
        </a:p>
        <a:p>
          <a:r>
            <a:rPr lang="de-CH" sz="1200" b="1" dirty="0">
              <a:solidFill>
                <a:schemeClr val="bg1"/>
              </a:solidFill>
              <a:latin typeface="+mn-lt"/>
            </a:rPr>
            <a:t>Bank</a:t>
          </a:r>
        </a:p>
      </dgm:t>
    </dgm:pt>
    <dgm:pt modelId="{A3762C04-9346-4FB0-95C8-F241E6FC27DC}" type="parTrans" cxnId="{27DF973E-9BD8-45B1-B884-BB67DAE308EE}">
      <dgm:prSet/>
      <dgm:spPr/>
      <dgm:t>
        <a:bodyPr/>
        <a:lstStyle/>
        <a:p>
          <a:endParaRPr lang="de-CH" sz="1200">
            <a:solidFill>
              <a:schemeClr val="bg1"/>
            </a:solidFill>
            <a:latin typeface="+mn-lt"/>
          </a:endParaRPr>
        </a:p>
      </dgm:t>
    </dgm:pt>
    <dgm:pt modelId="{F18E4476-B001-414B-A9D1-42F9D199B3E3}" type="sibTrans" cxnId="{27DF973E-9BD8-45B1-B884-BB67DAE308EE}">
      <dgm:prSet/>
      <dgm:spPr/>
      <dgm:t>
        <a:bodyPr/>
        <a:lstStyle/>
        <a:p>
          <a:endParaRPr lang="de-CH" sz="1200">
            <a:solidFill>
              <a:schemeClr val="bg1"/>
            </a:solidFill>
            <a:latin typeface="+mn-lt"/>
          </a:endParaRPr>
        </a:p>
      </dgm:t>
    </dgm:pt>
    <dgm:pt modelId="{7C6ACC14-F3CF-4C28-9C6C-69E2E91315B4}">
      <dgm:prSet phldrT="[Text]" custT="1"/>
      <dgm:spPr>
        <a:solidFill>
          <a:schemeClr val="tx2"/>
        </a:solidFill>
      </dgm:spPr>
      <dgm:t>
        <a:bodyPr/>
        <a:lstStyle/>
        <a:p>
          <a:endParaRPr lang="de-CH" sz="1000" b="0" dirty="0">
            <a:solidFill>
              <a:schemeClr val="bg1"/>
            </a:solidFill>
            <a:latin typeface="+mn-lt"/>
          </a:endParaRPr>
        </a:p>
      </dgm:t>
    </dgm:pt>
    <dgm:pt modelId="{E152E5CB-9944-4671-B207-22FBCFA867AF}" type="parTrans" cxnId="{921A8E86-3D26-4F9A-B28F-A00B1BA4ADBC}">
      <dgm:prSet/>
      <dgm:spPr/>
      <dgm:t>
        <a:bodyPr/>
        <a:lstStyle/>
        <a:p>
          <a:endParaRPr lang="de-CH" sz="1200">
            <a:solidFill>
              <a:schemeClr val="bg1"/>
            </a:solidFill>
            <a:latin typeface="+mn-lt"/>
          </a:endParaRPr>
        </a:p>
      </dgm:t>
    </dgm:pt>
    <dgm:pt modelId="{75398E2B-4B9B-4C28-AE9D-2E363A60CE84}" type="sibTrans" cxnId="{921A8E86-3D26-4F9A-B28F-A00B1BA4ADBC}">
      <dgm:prSet/>
      <dgm:spPr/>
      <dgm:t>
        <a:bodyPr/>
        <a:lstStyle/>
        <a:p>
          <a:endParaRPr lang="de-CH" sz="1200">
            <a:solidFill>
              <a:schemeClr val="bg1"/>
            </a:solidFill>
            <a:latin typeface="+mn-lt"/>
          </a:endParaRPr>
        </a:p>
      </dgm:t>
    </dgm:pt>
    <dgm:pt modelId="{025B519C-8FBF-4BD5-9485-E159DDF6EE8D}">
      <dgm:prSet phldrT="[Text]" custT="1"/>
      <dgm:spPr>
        <a:solidFill>
          <a:srgbClr val="FFC000"/>
        </a:solidFill>
      </dgm:spPr>
      <dgm:t>
        <a:bodyPr/>
        <a:lstStyle/>
        <a:p>
          <a:r>
            <a:rPr lang="en-GB" sz="1200" b="1" noProof="0" dirty="0">
              <a:solidFill>
                <a:schemeClr val="bg1"/>
              </a:solidFill>
              <a:latin typeface="+mn-lt"/>
            </a:rPr>
            <a:t>Portfolio managers, trustees und</a:t>
          </a:r>
        </a:p>
        <a:p>
          <a:r>
            <a:rPr lang="en-GB" sz="1200" b="1" noProof="0" dirty="0">
              <a:solidFill>
                <a:schemeClr val="bg1"/>
              </a:solidFill>
              <a:latin typeface="+mn-lt"/>
            </a:rPr>
            <a:t>precious metal dealers</a:t>
          </a:r>
        </a:p>
      </dgm:t>
    </dgm:pt>
    <dgm:pt modelId="{82226AC5-F89B-4165-817E-92312AD55E7D}" type="parTrans" cxnId="{03BF08FE-9004-4416-93D6-A49DA06E5348}">
      <dgm:prSet/>
      <dgm:spPr/>
      <dgm:t>
        <a:bodyPr/>
        <a:lstStyle/>
        <a:p>
          <a:endParaRPr lang="de-CH" sz="1200">
            <a:solidFill>
              <a:schemeClr val="bg1"/>
            </a:solidFill>
            <a:latin typeface="+mn-lt"/>
          </a:endParaRPr>
        </a:p>
      </dgm:t>
    </dgm:pt>
    <dgm:pt modelId="{8C5988B7-A67B-43EA-9567-0FB18EEDBCA5}" type="sibTrans" cxnId="{03BF08FE-9004-4416-93D6-A49DA06E5348}">
      <dgm:prSet/>
      <dgm:spPr/>
      <dgm:t>
        <a:bodyPr/>
        <a:lstStyle/>
        <a:p>
          <a:endParaRPr lang="de-CH" sz="1200">
            <a:solidFill>
              <a:schemeClr val="bg1"/>
            </a:solidFill>
            <a:latin typeface="+mn-lt"/>
          </a:endParaRPr>
        </a:p>
      </dgm:t>
    </dgm:pt>
    <dgm:pt modelId="{FA9D9BEA-D853-4E59-BC17-4A817F06E3D8}">
      <dgm:prSet phldrT="[Text]" custT="1"/>
      <dgm:spPr/>
      <dgm:t>
        <a:bodyPr/>
        <a:lstStyle/>
        <a:p>
          <a:r>
            <a:rPr lang="en-GB" sz="1200" b="1" noProof="0" dirty="0">
              <a:solidFill>
                <a:schemeClr val="bg1"/>
              </a:solidFill>
              <a:latin typeface="+mn-lt"/>
            </a:rPr>
            <a:t>Investment advisors, distributors etc.</a:t>
          </a:r>
        </a:p>
        <a:p>
          <a:endParaRPr lang="de-CH" sz="1200" b="1" dirty="0">
            <a:solidFill>
              <a:schemeClr val="bg1"/>
            </a:solidFill>
            <a:latin typeface="+mn-lt"/>
          </a:endParaRPr>
        </a:p>
      </dgm:t>
    </dgm:pt>
    <dgm:pt modelId="{7D304BCD-E93E-4D6A-BFF9-BB2701ED5E61}" type="parTrans" cxnId="{C2CDC218-923F-4DE1-B61A-D740AC24CE16}">
      <dgm:prSet/>
      <dgm:spPr/>
      <dgm:t>
        <a:bodyPr/>
        <a:lstStyle/>
        <a:p>
          <a:endParaRPr lang="de-CH" sz="1200">
            <a:solidFill>
              <a:schemeClr val="bg1"/>
            </a:solidFill>
            <a:latin typeface="+mn-lt"/>
          </a:endParaRPr>
        </a:p>
      </dgm:t>
    </dgm:pt>
    <dgm:pt modelId="{8AD8EC4B-F89F-4D0D-BBD7-B206DD8AE984}" type="sibTrans" cxnId="{C2CDC218-923F-4DE1-B61A-D740AC24CE16}">
      <dgm:prSet/>
      <dgm:spPr/>
      <dgm:t>
        <a:bodyPr/>
        <a:lstStyle/>
        <a:p>
          <a:endParaRPr lang="de-CH" sz="1200">
            <a:solidFill>
              <a:schemeClr val="bg1"/>
            </a:solidFill>
            <a:latin typeface="+mn-lt"/>
          </a:endParaRPr>
        </a:p>
      </dgm:t>
    </dgm:pt>
    <dgm:pt modelId="{C35148F1-8F89-494C-B663-95F4FA520BC0}">
      <dgm:prSet phldrT="[Text]" custT="1"/>
      <dgm:spPr>
        <a:solidFill>
          <a:schemeClr val="tx2"/>
        </a:solidFill>
      </dgm:spPr>
      <dgm:t>
        <a:bodyPr/>
        <a:lstStyle/>
        <a:p>
          <a:pPr algn="ctr"/>
          <a:endParaRPr lang="de-CH" sz="1200" b="1" dirty="0">
            <a:solidFill>
              <a:schemeClr val="bg1"/>
            </a:solidFill>
            <a:latin typeface="+mn-lt"/>
          </a:endParaRPr>
        </a:p>
      </dgm:t>
    </dgm:pt>
    <dgm:pt modelId="{7F2686E2-AE5E-465C-AF2A-F9B9D55FF981}" type="sibTrans" cxnId="{35D6D66E-8220-4371-975E-1923A8EA8303}">
      <dgm:prSet/>
      <dgm:spPr/>
      <dgm:t>
        <a:bodyPr/>
        <a:lstStyle/>
        <a:p>
          <a:endParaRPr lang="de-CH" sz="1200">
            <a:solidFill>
              <a:schemeClr val="bg1"/>
            </a:solidFill>
            <a:latin typeface="+mn-lt"/>
          </a:endParaRPr>
        </a:p>
      </dgm:t>
    </dgm:pt>
    <dgm:pt modelId="{B937C5DF-194C-4018-A07D-F28BBA6E4C51}" type="parTrans" cxnId="{35D6D66E-8220-4371-975E-1923A8EA8303}">
      <dgm:prSet/>
      <dgm:spPr/>
      <dgm:t>
        <a:bodyPr/>
        <a:lstStyle/>
        <a:p>
          <a:endParaRPr lang="de-CH" sz="1200">
            <a:solidFill>
              <a:schemeClr val="bg1"/>
            </a:solidFill>
            <a:latin typeface="+mn-lt"/>
          </a:endParaRPr>
        </a:p>
      </dgm:t>
    </dgm:pt>
    <dgm:pt modelId="{832CB813-A92B-404D-9740-CDCFFA26595F}" type="pres">
      <dgm:prSet presAssocID="{B7AA92C5-9279-4BE2-B55A-489135C38163}" presName="Name0" presStyleCnt="0">
        <dgm:presLayoutVars>
          <dgm:dir/>
          <dgm:animLvl val="lvl"/>
          <dgm:resizeHandles val="exact"/>
        </dgm:presLayoutVars>
      </dgm:prSet>
      <dgm:spPr/>
    </dgm:pt>
    <dgm:pt modelId="{E9463D98-93B2-4672-9717-AF9C00F0EAD3}" type="pres">
      <dgm:prSet presAssocID="{E9BCB077-CE46-4AC6-9F2B-0AACA51CB256}" presName="Name8" presStyleCnt="0"/>
      <dgm:spPr/>
    </dgm:pt>
    <dgm:pt modelId="{A698B569-E717-4685-9B98-74E6F278E797}" type="pres">
      <dgm:prSet presAssocID="{E9BCB077-CE46-4AC6-9F2B-0AACA51CB256}" presName="level" presStyleLbl="node1" presStyleIdx="0" presStyleCnt="5">
        <dgm:presLayoutVars>
          <dgm:chMax val="1"/>
          <dgm:bulletEnabled val="1"/>
        </dgm:presLayoutVars>
      </dgm:prSet>
      <dgm:spPr/>
    </dgm:pt>
    <dgm:pt modelId="{56689432-C0D9-43A7-AE58-AE4FF527586C}" type="pres">
      <dgm:prSet presAssocID="{E9BCB077-CE46-4AC6-9F2B-0AACA51CB256}" presName="levelTx" presStyleLbl="revTx" presStyleIdx="0" presStyleCnt="0">
        <dgm:presLayoutVars>
          <dgm:chMax val="1"/>
          <dgm:bulletEnabled val="1"/>
        </dgm:presLayoutVars>
      </dgm:prSet>
      <dgm:spPr/>
    </dgm:pt>
    <dgm:pt modelId="{746F36D3-D8CD-466C-A048-8AF782B87C49}" type="pres">
      <dgm:prSet presAssocID="{C35148F1-8F89-494C-B663-95F4FA520BC0}" presName="Name8" presStyleCnt="0"/>
      <dgm:spPr/>
    </dgm:pt>
    <dgm:pt modelId="{3FF93366-8A1F-463B-BC2A-332370E26256}" type="pres">
      <dgm:prSet presAssocID="{C35148F1-8F89-494C-B663-95F4FA520BC0}" presName="level" presStyleLbl="node1" presStyleIdx="1" presStyleCnt="5">
        <dgm:presLayoutVars>
          <dgm:chMax val="1"/>
          <dgm:bulletEnabled val="1"/>
        </dgm:presLayoutVars>
      </dgm:prSet>
      <dgm:spPr/>
    </dgm:pt>
    <dgm:pt modelId="{D75063AF-2821-4E67-B0A0-13FB21C5AE9C}" type="pres">
      <dgm:prSet presAssocID="{C35148F1-8F89-494C-B663-95F4FA520BC0}" presName="levelTx" presStyleLbl="revTx" presStyleIdx="0" presStyleCnt="0">
        <dgm:presLayoutVars>
          <dgm:chMax val="1"/>
          <dgm:bulletEnabled val="1"/>
        </dgm:presLayoutVars>
      </dgm:prSet>
      <dgm:spPr/>
    </dgm:pt>
    <dgm:pt modelId="{4924384E-2524-4FFD-B7DB-DCDA130E434B}" type="pres">
      <dgm:prSet presAssocID="{7C6ACC14-F3CF-4C28-9C6C-69E2E91315B4}" presName="Name8" presStyleCnt="0"/>
      <dgm:spPr/>
    </dgm:pt>
    <dgm:pt modelId="{7FFCD08F-ED31-46A5-B9AB-A61466F74381}" type="pres">
      <dgm:prSet presAssocID="{7C6ACC14-F3CF-4C28-9C6C-69E2E91315B4}" presName="level" presStyleLbl="node1" presStyleIdx="2" presStyleCnt="5">
        <dgm:presLayoutVars>
          <dgm:chMax val="1"/>
          <dgm:bulletEnabled val="1"/>
        </dgm:presLayoutVars>
      </dgm:prSet>
      <dgm:spPr/>
    </dgm:pt>
    <dgm:pt modelId="{968FCDAC-B264-4F5F-AC13-56E82CD3E560}" type="pres">
      <dgm:prSet presAssocID="{7C6ACC14-F3CF-4C28-9C6C-69E2E91315B4}" presName="levelTx" presStyleLbl="revTx" presStyleIdx="0" presStyleCnt="0">
        <dgm:presLayoutVars>
          <dgm:chMax val="1"/>
          <dgm:bulletEnabled val="1"/>
        </dgm:presLayoutVars>
      </dgm:prSet>
      <dgm:spPr/>
    </dgm:pt>
    <dgm:pt modelId="{895B62A8-EE27-4F36-9A2D-6DCE2571CA95}" type="pres">
      <dgm:prSet presAssocID="{025B519C-8FBF-4BD5-9485-E159DDF6EE8D}" presName="Name8" presStyleCnt="0"/>
      <dgm:spPr/>
    </dgm:pt>
    <dgm:pt modelId="{CC55D119-17D7-4C31-ADF9-145A85DE39EE}" type="pres">
      <dgm:prSet presAssocID="{025B519C-8FBF-4BD5-9485-E159DDF6EE8D}" presName="level" presStyleLbl="node1" presStyleIdx="3" presStyleCnt="5">
        <dgm:presLayoutVars>
          <dgm:chMax val="1"/>
          <dgm:bulletEnabled val="1"/>
        </dgm:presLayoutVars>
      </dgm:prSet>
      <dgm:spPr/>
    </dgm:pt>
    <dgm:pt modelId="{5F2BC641-4D58-4FB2-9FA8-9242044CB26A}" type="pres">
      <dgm:prSet presAssocID="{025B519C-8FBF-4BD5-9485-E159DDF6EE8D}" presName="levelTx" presStyleLbl="revTx" presStyleIdx="0" presStyleCnt="0">
        <dgm:presLayoutVars>
          <dgm:chMax val="1"/>
          <dgm:bulletEnabled val="1"/>
        </dgm:presLayoutVars>
      </dgm:prSet>
      <dgm:spPr/>
    </dgm:pt>
    <dgm:pt modelId="{7FB486AE-7962-4D92-B9A7-76386E712B56}" type="pres">
      <dgm:prSet presAssocID="{FA9D9BEA-D853-4E59-BC17-4A817F06E3D8}" presName="Name8" presStyleCnt="0"/>
      <dgm:spPr/>
    </dgm:pt>
    <dgm:pt modelId="{4DC5FAD0-19DD-4AC6-8901-6421F089A4BF}" type="pres">
      <dgm:prSet presAssocID="{FA9D9BEA-D853-4E59-BC17-4A817F06E3D8}" presName="level" presStyleLbl="node1" presStyleIdx="4" presStyleCnt="5">
        <dgm:presLayoutVars>
          <dgm:chMax val="1"/>
          <dgm:bulletEnabled val="1"/>
        </dgm:presLayoutVars>
      </dgm:prSet>
      <dgm:spPr/>
    </dgm:pt>
    <dgm:pt modelId="{4364BE4C-7B43-498D-98C4-6B983206CF29}" type="pres">
      <dgm:prSet presAssocID="{FA9D9BEA-D853-4E59-BC17-4A817F06E3D8}" presName="levelTx" presStyleLbl="revTx" presStyleIdx="0" presStyleCnt="0">
        <dgm:presLayoutVars>
          <dgm:chMax val="1"/>
          <dgm:bulletEnabled val="1"/>
        </dgm:presLayoutVars>
      </dgm:prSet>
      <dgm:spPr/>
    </dgm:pt>
  </dgm:ptLst>
  <dgm:cxnLst>
    <dgm:cxn modelId="{0E2ABB0E-7395-4456-AD8D-DB1C4C183F7A}" type="presOf" srcId="{7C6ACC14-F3CF-4C28-9C6C-69E2E91315B4}" destId="{968FCDAC-B264-4F5F-AC13-56E82CD3E560}" srcOrd="1" destOrd="0" presId="urn:microsoft.com/office/officeart/2005/8/layout/pyramid1"/>
    <dgm:cxn modelId="{C2CDC218-923F-4DE1-B61A-D740AC24CE16}" srcId="{B7AA92C5-9279-4BE2-B55A-489135C38163}" destId="{FA9D9BEA-D853-4E59-BC17-4A817F06E3D8}" srcOrd="4" destOrd="0" parTransId="{7D304BCD-E93E-4D6A-BFF9-BB2701ED5E61}" sibTransId="{8AD8EC4B-F89F-4D0D-BBD7-B206DD8AE984}"/>
    <dgm:cxn modelId="{880D8E1F-4951-44A1-984C-3C1207807F89}" type="presOf" srcId="{C35148F1-8F89-494C-B663-95F4FA520BC0}" destId="{D75063AF-2821-4E67-B0A0-13FB21C5AE9C}" srcOrd="1" destOrd="0" presId="urn:microsoft.com/office/officeart/2005/8/layout/pyramid1"/>
    <dgm:cxn modelId="{509D1A21-C1C4-422D-840C-33BFAD654FA8}" type="presOf" srcId="{C35148F1-8F89-494C-B663-95F4FA520BC0}" destId="{3FF93366-8A1F-463B-BC2A-332370E26256}" srcOrd="0" destOrd="0" presId="urn:microsoft.com/office/officeart/2005/8/layout/pyramid1"/>
    <dgm:cxn modelId="{08E19E3A-D0D6-4689-A5A8-8E03B2B3EC4E}" type="presOf" srcId="{FA9D9BEA-D853-4E59-BC17-4A817F06E3D8}" destId="{4364BE4C-7B43-498D-98C4-6B983206CF29}" srcOrd="1" destOrd="0" presId="urn:microsoft.com/office/officeart/2005/8/layout/pyramid1"/>
    <dgm:cxn modelId="{4D49043D-7F13-4F2B-AB6A-960C9B910E62}" type="presOf" srcId="{025B519C-8FBF-4BD5-9485-E159DDF6EE8D}" destId="{5F2BC641-4D58-4FB2-9FA8-9242044CB26A}" srcOrd="1" destOrd="0" presId="urn:microsoft.com/office/officeart/2005/8/layout/pyramid1"/>
    <dgm:cxn modelId="{27DF973E-9BD8-45B1-B884-BB67DAE308EE}" srcId="{B7AA92C5-9279-4BE2-B55A-489135C38163}" destId="{E9BCB077-CE46-4AC6-9F2B-0AACA51CB256}" srcOrd="0" destOrd="0" parTransId="{A3762C04-9346-4FB0-95C8-F241E6FC27DC}" sibTransId="{F18E4476-B001-414B-A9D1-42F9D199B3E3}"/>
    <dgm:cxn modelId="{35D6D66E-8220-4371-975E-1923A8EA8303}" srcId="{B7AA92C5-9279-4BE2-B55A-489135C38163}" destId="{C35148F1-8F89-494C-B663-95F4FA520BC0}" srcOrd="1" destOrd="0" parTransId="{B937C5DF-194C-4018-A07D-F28BBA6E4C51}" sibTransId="{7F2686E2-AE5E-465C-AF2A-F9B9D55FF981}"/>
    <dgm:cxn modelId="{CFD87871-51B5-4F38-A313-6BBE60E414A0}" type="presOf" srcId="{B7AA92C5-9279-4BE2-B55A-489135C38163}" destId="{832CB813-A92B-404D-9740-CDCFFA26595F}" srcOrd="0" destOrd="0" presId="urn:microsoft.com/office/officeart/2005/8/layout/pyramid1"/>
    <dgm:cxn modelId="{F1B4B685-12E6-4D5E-8AFA-6FE8EA612505}" type="presOf" srcId="{7C6ACC14-F3CF-4C28-9C6C-69E2E91315B4}" destId="{7FFCD08F-ED31-46A5-B9AB-A61466F74381}" srcOrd="0" destOrd="0" presId="urn:microsoft.com/office/officeart/2005/8/layout/pyramid1"/>
    <dgm:cxn modelId="{921A8E86-3D26-4F9A-B28F-A00B1BA4ADBC}" srcId="{B7AA92C5-9279-4BE2-B55A-489135C38163}" destId="{7C6ACC14-F3CF-4C28-9C6C-69E2E91315B4}" srcOrd="2" destOrd="0" parTransId="{E152E5CB-9944-4671-B207-22FBCFA867AF}" sibTransId="{75398E2B-4B9B-4C28-AE9D-2E363A60CE84}"/>
    <dgm:cxn modelId="{8229078A-382F-4A6A-AAE3-C9ECCFC8408F}" type="presOf" srcId="{FA9D9BEA-D853-4E59-BC17-4A817F06E3D8}" destId="{4DC5FAD0-19DD-4AC6-8901-6421F089A4BF}" srcOrd="0" destOrd="0" presId="urn:microsoft.com/office/officeart/2005/8/layout/pyramid1"/>
    <dgm:cxn modelId="{66AF56D4-A46C-4C6C-AB00-06E444495760}" type="presOf" srcId="{E9BCB077-CE46-4AC6-9F2B-0AACA51CB256}" destId="{56689432-C0D9-43A7-AE58-AE4FF527586C}" srcOrd="1" destOrd="0" presId="urn:microsoft.com/office/officeart/2005/8/layout/pyramid1"/>
    <dgm:cxn modelId="{C6610FF2-37F7-4656-BE44-CDAF6E5D5FA7}" type="presOf" srcId="{E9BCB077-CE46-4AC6-9F2B-0AACA51CB256}" destId="{A698B569-E717-4685-9B98-74E6F278E797}" srcOrd="0" destOrd="0" presId="urn:microsoft.com/office/officeart/2005/8/layout/pyramid1"/>
    <dgm:cxn modelId="{31977AF9-5AD2-4E53-98ED-65B6AA8C7815}" type="presOf" srcId="{025B519C-8FBF-4BD5-9485-E159DDF6EE8D}" destId="{CC55D119-17D7-4C31-ADF9-145A85DE39EE}" srcOrd="0" destOrd="0" presId="urn:microsoft.com/office/officeart/2005/8/layout/pyramid1"/>
    <dgm:cxn modelId="{03BF08FE-9004-4416-93D6-A49DA06E5348}" srcId="{B7AA92C5-9279-4BE2-B55A-489135C38163}" destId="{025B519C-8FBF-4BD5-9485-E159DDF6EE8D}" srcOrd="3" destOrd="0" parTransId="{82226AC5-F89B-4165-817E-92312AD55E7D}" sibTransId="{8C5988B7-A67B-43EA-9567-0FB18EEDBCA5}"/>
    <dgm:cxn modelId="{4A0D4E95-89A7-4627-8EB3-FD00486EA350}" type="presParOf" srcId="{832CB813-A92B-404D-9740-CDCFFA26595F}" destId="{E9463D98-93B2-4672-9717-AF9C00F0EAD3}" srcOrd="0" destOrd="0" presId="urn:microsoft.com/office/officeart/2005/8/layout/pyramid1"/>
    <dgm:cxn modelId="{261A8563-0924-462C-A6BF-AD77CDFD570F}" type="presParOf" srcId="{E9463D98-93B2-4672-9717-AF9C00F0EAD3}" destId="{A698B569-E717-4685-9B98-74E6F278E797}" srcOrd="0" destOrd="0" presId="urn:microsoft.com/office/officeart/2005/8/layout/pyramid1"/>
    <dgm:cxn modelId="{8281FFEF-2CF8-423E-B3C8-87CF503B2B6C}" type="presParOf" srcId="{E9463D98-93B2-4672-9717-AF9C00F0EAD3}" destId="{56689432-C0D9-43A7-AE58-AE4FF527586C}" srcOrd="1" destOrd="0" presId="urn:microsoft.com/office/officeart/2005/8/layout/pyramid1"/>
    <dgm:cxn modelId="{DD5AAA72-BFB9-4966-865E-2C013F1DE635}" type="presParOf" srcId="{832CB813-A92B-404D-9740-CDCFFA26595F}" destId="{746F36D3-D8CD-466C-A048-8AF782B87C49}" srcOrd="1" destOrd="0" presId="urn:microsoft.com/office/officeart/2005/8/layout/pyramid1"/>
    <dgm:cxn modelId="{4774660D-CBEB-4F29-94C2-B58D74D5550A}" type="presParOf" srcId="{746F36D3-D8CD-466C-A048-8AF782B87C49}" destId="{3FF93366-8A1F-463B-BC2A-332370E26256}" srcOrd="0" destOrd="0" presId="urn:microsoft.com/office/officeart/2005/8/layout/pyramid1"/>
    <dgm:cxn modelId="{57C8CDA4-DF94-442F-82FD-D02742F42103}" type="presParOf" srcId="{746F36D3-D8CD-466C-A048-8AF782B87C49}" destId="{D75063AF-2821-4E67-B0A0-13FB21C5AE9C}" srcOrd="1" destOrd="0" presId="urn:microsoft.com/office/officeart/2005/8/layout/pyramid1"/>
    <dgm:cxn modelId="{1B9310B8-C050-4DC5-BC09-52048E357BA9}" type="presParOf" srcId="{832CB813-A92B-404D-9740-CDCFFA26595F}" destId="{4924384E-2524-4FFD-B7DB-DCDA130E434B}" srcOrd="2" destOrd="0" presId="urn:microsoft.com/office/officeart/2005/8/layout/pyramid1"/>
    <dgm:cxn modelId="{BC04C697-6BE2-4C69-AAB8-1056D18E2DE3}" type="presParOf" srcId="{4924384E-2524-4FFD-B7DB-DCDA130E434B}" destId="{7FFCD08F-ED31-46A5-B9AB-A61466F74381}" srcOrd="0" destOrd="0" presId="urn:microsoft.com/office/officeart/2005/8/layout/pyramid1"/>
    <dgm:cxn modelId="{DE8F6EB6-74E8-49BC-9685-0CD0BD484112}" type="presParOf" srcId="{4924384E-2524-4FFD-B7DB-DCDA130E434B}" destId="{968FCDAC-B264-4F5F-AC13-56E82CD3E560}" srcOrd="1" destOrd="0" presId="urn:microsoft.com/office/officeart/2005/8/layout/pyramid1"/>
    <dgm:cxn modelId="{352AF26F-3FFB-4870-83B1-28DF9449C37C}" type="presParOf" srcId="{832CB813-A92B-404D-9740-CDCFFA26595F}" destId="{895B62A8-EE27-4F36-9A2D-6DCE2571CA95}" srcOrd="3" destOrd="0" presId="urn:microsoft.com/office/officeart/2005/8/layout/pyramid1"/>
    <dgm:cxn modelId="{92ADFC3A-4A34-4A92-8B50-ADB87E7D2D28}" type="presParOf" srcId="{895B62A8-EE27-4F36-9A2D-6DCE2571CA95}" destId="{CC55D119-17D7-4C31-ADF9-145A85DE39EE}" srcOrd="0" destOrd="0" presId="urn:microsoft.com/office/officeart/2005/8/layout/pyramid1"/>
    <dgm:cxn modelId="{D717F73F-7B89-4327-8E14-D7DB91C8E7DD}" type="presParOf" srcId="{895B62A8-EE27-4F36-9A2D-6DCE2571CA95}" destId="{5F2BC641-4D58-4FB2-9FA8-9242044CB26A}" srcOrd="1" destOrd="0" presId="urn:microsoft.com/office/officeart/2005/8/layout/pyramid1"/>
    <dgm:cxn modelId="{857C0EC9-9BA6-4A5D-85EF-7BFB2A80129A}" type="presParOf" srcId="{832CB813-A92B-404D-9740-CDCFFA26595F}" destId="{7FB486AE-7962-4D92-B9A7-76386E712B56}" srcOrd="4" destOrd="0" presId="urn:microsoft.com/office/officeart/2005/8/layout/pyramid1"/>
    <dgm:cxn modelId="{865B5188-4671-4A1F-B9A5-F7EA3827944A}" type="presParOf" srcId="{7FB486AE-7962-4D92-B9A7-76386E712B56}" destId="{4DC5FAD0-19DD-4AC6-8901-6421F089A4BF}" srcOrd="0" destOrd="0" presId="urn:microsoft.com/office/officeart/2005/8/layout/pyramid1"/>
    <dgm:cxn modelId="{6C8E84E9-8430-42A3-80B7-0FB05850F1B8}" type="presParOf" srcId="{7FB486AE-7962-4D92-B9A7-76386E712B56}" destId="{4364BE4C-7B43-498D-98C4-6B983206CF29}" srcOrd="1" destOrd="0" presId="urn:microsoft.com/office/officeart/2005/8/layout/pyramid1"/>
  </dgm:cxnLst>
  <dgm:bg>
    <a:solidFill>
      <a:schemeClr val="accent1">
        <a:lumMod val="20000"/>
        <a:lumOff val="8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98B569-E717-4685-9B98-74E6F278E797}">
      <dsp:nvSpPr>
        <dsp:cNvPr id="0" name=""/>
        <dsp:cNvSpPr/>
      </dsp:nvSpPr>
      <dsp:spPr>
        <a:xfrm>
          <a:off x="2471125" y="0"/>
          <a:ext cx="1235562" cy="821656"/>
        </a:xfrm>
        <a:prstGeom prst="trapezoid">
          <a:avLst>
            <a:gd name="adj" fmla="val 75187"/>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de-CH" sz="1200" b="1" kern="1200" dirty="0">
            <a:solidFill>
              <a:schemeClr val="bg1"/>
            </a:solidFill>
            <a:latin typeface="+mn-lt"/>
          </a:endParaRPr>
        </a:p>
        <a:p>
          <a:pPr marL="0" lvl="0" indent="0" algn="ctr" defTabSz="533400">
            <a:lnSpc>
              <a:spcPct val="90000"/>
            </a:lnSpc>
            <a:spcBef>
              <a:spcPct val="0"/>
            </a:spcBef>
            <a:spcAft>
              <a:spcPct val="35000"/>
            </a:spcAft>
            <a:buNone/>
          </a:pPr>
          <a:r>
            <a:rPr lang="de-CH" sz="1200" b="1" kern="1200" dirty="0">
              <a:solidFill>
                <a:schemeClr val="bg1"/>
              </a:solidFill>
              <a:latin typeface="+mn-lt"/>
            </a:rPr>
            <a:t>Bank</a:t>
          </a:r>
        </a:p>
      </dsp:txBody>
      <dsp:txXfrm>
        <a:off x="2471125" y="0"/>
        <a:ext cx="1235562" cy="821656"/>
      </dsp:txXfrm>
    </dsp:sp>
    <dsp:sp modelId="{3FF93366-8A1F-463B-BC2A-332370E26256}">
      <dsp:nvSpPr>
        <dsp:cNvPr id="0" name=""/>
        <dsp:cNvSpPr/>
      </dsp:nvSpPr>
      <dsp:spPr>
        <a:xfrm>
          <a:off x="1853344" y="821656"/>
          <a:ext cx="2471125" cy="821656"/>
        </a:xfrm>
        <a:prstGeom prst="trapezoid">
          <a:avLst>
            <a:gd name="adj" fmla="val 75187"/>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de-CH" sz="1200" b="1" kern="1200" dirty="0">
            <a:solidFill>
              <a:schemeClr val="bg1"/>
            </a:solidFill>
            <a:latin typeface="+mn-lt"/>
          </a:endParaRPr>
        </a:p>
      </dsp:txBody>
      <dsp:txXfrm>
        <a:off x="2285791" y="821656"/>
        <a:ext cx="1606231" cy="821656"/>
      </dsp:txXfrm>
    </dsp:sp>
    <dsp:sp modelId="{7FFCD08F-ED31-46A5-B9AB-A61466F74381}">
      <dsp:nvSpPr>
        <dsp:cNvPr id="0" name=""/>
        <dsp:cNvSpPr/>
      </dsp:nvSpPr>
      <dsp:spPr>
        <a:xfrm>
          <a:off x="1235562" y="1643312"/>
          <a:ext cx="3706688" cy="821656"/>
        </a:xfrm>
        <a:prstGeom prst="trapezoid">
          <a:avLst>
            <a:gd name="adj" fmla="val 75187"/>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endParaRPr lang="de-CH" sz="1000" b="0" kern="1200" dirty="0">
            <a:solidFill>
              <a:schemeClr val="bg1"/>
            </a:solidFill>
            <a:latin typeface="+mn-lt"/>
          </a:endParaRPr>
        </a:p>
      </dsp:txBody>
      <dsp:txXfrm>
        <a:off x="1884233" y="1643312"/>
        <a:ext cx="2409347" cy="821656"/>
      </dsp:txXfrm>
    </dsp:sp>
    <dsp:sp modelId="{CC55D119-17D7-4C31-ADF9-145A85DE39EE}">
      <dsp:nvSpPr>
        <dsp:cNvPr id="0" name=""/>
        <dsp:cNvSpPr/>
      </dsp:nvSpPr>
      <dsp:spPr>
        <a:xfrm>
          <a:off x="617781" y="2464968"/>
          <a:ext cx="4942251" cy="821656"/>
        </a:xfrm>
        <a:prstGeom prst="trapezoid">
          <a:avLst>
            <a:gd name="adj" fmla="val 75187"/>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noProof="0" dirty="0">
              <a:solidFill>
                <a:schemeClr val="bg1"/>
              </a:solidFill>
              <a:latin typeface="+mn-lt"/>
            </a:rPr>
            <a:t>Portfolio managers, trustees und</a:t>
          </a:r>
        </a:p>
        <a:p>
          <a:pPr marL="0" lvl="0" indent="0" algn="ctr" defTabSz="533400">
            <a:lnSpc>
              <a:spcPct val="90000"/>
            </a:lnSpc>
            <a:spcBef>
              <a:spcPct val="0"/>
            </a:spcBef>
            <a:spcAft>
              <a:spcPct val="35000"/>
            </a:spcAft>
            <a:buNone/>
          </a:pPr>
          <a:r>
            <a:rPr lang="en-GB" sz="1200" b="1" kern="1200" noProof="0" dirty="0">
              <a:solidFill>
                <a:schemeClr val="bg1"/>
              </a:solidFill>
              <a:latin typeface="+mn-lt"/>
            </a:rPr>
            <a:t>precious metal dealers</a:t>
          </a:r>
        </a:p>
      </dsp:txBody>
      <dsp:txXfrm>
        <a:off x="1482675" y="2464968"/>
        <a:ext cx="3212463" cy="821656"/>
      </dsp:txXfrm>
    </dsp:sp>
    <dsp:sp modelId="{4DC5FAD0-19DD-4AC6-8901-6421F089A4BF}">
      <dsp:nvSpPr>
        <dsp:cNvPr id="0" name=""/>
        <dsp:cNvSpPr/>
      </dsp:nvSpPr>
      <dsp:spPr>
        <a:xfrm>
          <a:off x="0" y="3286624"/>
          <a:ext cx="6177814" cy="821656"/>
        </a:xfrm>
        <a:prstGeom prst="trapezoid">
          <a:avLst>
            <a:gd name="adj" fmla="val 75187"/>
          </a:avLst>
        </a:prstGeom>
        <a:solidFill>
          <a:schemeClr val="accent1">
            <a:shade val="50000"/>
            <a:hueOff val="64207"/>
            <a:satOff val="-571"/>
            <a:lumOff val="1589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b="1" kern="1200" noProof="0" dirty="0">
              <a:solidFill>
                <a:schemeClr val="bg1"/>
              </a:solidFill>
              <a:latin typeface="+mn-lt"/>
            </a:rPr>
            <a:t>Investment advisors, distributors etc.</a:t>
          </a:r>
        </a:p>
        <a:p>
          <a:pPr marL="0" lvl="0" indent="0" algn="ctr" defTabSz="533400">
            <a:lnSpc>
              <a:spcPct val="90000"/>
            </a:lnSpc>
            <a:spcBef>
              <a:spcPct val="0"/>
            </a:spcBef>
            <a:spcAft>
              <a:spcPct val="35000"/>
            </a:spcAft>
            <a:buNone/>
          </a:pPr>
          <a:endParaRPr lang="de-CH" sz="1200" b="1" kern="1200" dirty="0">
            <a:solidFill>
              <a:schemeClr val="bg1"/>
            </a:solidFill>
            <a:latin typeface="+mn-lt"/>
          </a:endParaRPr>
        </a:p>
      </dsp:txBody>
      <dsp:txXfrm>
        <a:off x="1081117" y="3286624"/>
        <a:ext cx="4015579" cy="8216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4302125" cy="341313"/>
          </a:xfrm>
          <a:prstGeom prst="rect">
            <a:avLst/>
          </a:prstGeom>
        </p:spPr>
        <p:txBody>
          <a:bodyPr vert="horz" lIns="91440" tIns="45720" rIns="91440" bIns="45720" rtlCol="0"/>
          <a:lstStyle>
            <a:lvl1pPr algn="l">
              <a:defRPr sz="1200"/>
            </a:lvl1pPr>
          </a:lstStyle>
          <a:p>
            <a:endParaRPr lang="de-CH"/>
          </a:p>
        </p:txBody>
      </p:sp>
      <p:sp>
        <p:nvSpPr>
          <p:cNvPr id="3" name="Datumsplatzhalter 2"/>
          <p:cNvSpPr>
            <a:spLocks noGrp="1"/>
          </p:cNvSpPr>
          <p:nvPr>
            <p:ph type="dt" idx="1"/>
          </p:nvPr>
        </p:nvSpPr>
        <p:spPr>
          <a:xfrm>
            <a:off x="5622925" y="0"/>
            <a:ext cx="4303713" cy="341313"/>
          </a:xfrm>
          <a:prstGeom prst="rect">
            <a:avLst/>
          </a:prstGeom>
        </p:spPr>
        <p:txBody>
          <a:bodyPr vert="horz" lIns="91440" tIns="45720" rIns="91440" bIns="45720" rtlCol="0"/>
          <a:lstStyle>
            <a:lvl1pPr algn="r">
              <a:defRPr sz="1200"/>
            </a:lvl1pPr>
          </a:lstStyle>
          <a:p>
            <a:fld id="{54B16D6F-54FE-432A-A736-EBCB1AD996C3}" type="datetimeFigureOut">
              <a:rPr lang="de-CH" smtClean="0"/>
              <a:t>24.03.2022</a:t>
            </a:fld>
            <a:endParaRPr lang="en-GB"/>
          </a:p>
        </p:txBody>
      </p:sp>
      <p:sp>
        <p:nvSpPr>
          <p:cNvPr id="4" name="Folienbildplatzhalter 3"/>
          <p:cNvSpPr>
            <a:spLocks noGrp="1" noRot="1" noChangeAspect="1"/>
          </p:cNvSpPr>
          <p:nvPr>
            <p:ph type="sldImg" idx="2"/>
          </p:nvPr>
        </p:nvSpPr>
        <p:spPr>
          <a:xfrm>
            <a:off x="3435350" y="849313"/>
            <a:ext cx="3057525" cy="2293937"/>
          </a:xfrm>
          <a:prstGeom prst="rect">
            <a:avLst/>
          </a:prstGeom>
          <a:noFill/>
          <a:ln w="12700">
            <a:solidFill>
              <a:prstClr val="black"/>
            </a:solidFill>
          </a:ln>
        </p:spPr>
        <p:txBody>
          <a:bodyPr vert="horz" lIns="91440" tIns="45720" rIns="91440" bIns="45720" rtlCol="0" anchor="ctr"/>
          <a:lstStyle/>
          <a:p>
            <a:endParaRPr lang="de-CH"/>
          </a:p>
        </p:txBody>
      </p:sp>
      <p:sp>
        <p:nvSpPr>
          <p:cNvPr id="5" name="Notizenplatzhalter 4"/>
          <p:cNvSpPr>
            <a:spLocks noGrp="1"/>
          </p:cNvSpPr>
          <p:nvPr>
            <p:ph type="body" sz="quarter" idx="3"/>
          </p:nvPr>
        </p:nvSpPr>
        <p:spPr>
          <a:xfrm>
            <a:off x="992188" y="3271838"/>
            <a:ext cx="7943850" cy="2676525"/>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0" y="6456363"/>
            <a:ext cx="4302125" cy="341312"/>
          </a:xfrm>
          <a:prstGeom prst="rect">
            <a:avLst/>
          </a:prstGeom>
        </p:spPr>
        <p:txBody>
          <a:bodyPr vert="horz" lIns="91440" tIns="45720" rIns="91440" bIns="45720" rtlCol="0" anchor="b"/>
          <a:lstStyle>
            <a:lvl1pPr algn="l">
              <a:defRPr sz="1200"/>
            </a:lvl1pPr>
          </a:lstStyle>
          <a:p>
            <a:endParaRPr lang="de-CH"/>
          </a:p>
        </p:txBody>
      </p:sp>
      <p:sp>
        <p:nvSpPr>
          <p:cNvPr id="7" name="Foliennummernplatzhalter 6"/>
          <p:cNvSpPr>
            <a:spLocks noGrp="1"/>
          </p:cNvSpPr>
          <p:nvPr>
            <p:ph type="sldNum" sz="quarter" idx="5"/>
          </p:nvPr>
        </p:nvSpPr>
        <p:spPr>
          <a:xfrm>
            <a:off x="5622925" y="6456363"/>
            <a:ext cx="4303713" cy="341312"/>
          </a:xfrm>
          <a:prstGeom prst="rect">
            <a:avLst/>
          </a:prstGeom>
        </p:spPr>
        <p:txBody>
          <a:bodyPr vert="horz" lIns="91440" tIns="45720" rIns="91440" bIns="45720" rtlCol="0" anchor="b"/>
          <a:lstStyle>
            <a:lvl1pPr algn="r">
              <a:defRPr sz="1200"/>
            </a:lvl1pPr>
          </a:lstStyle>
          <a:p>
            <a:fld id="{0B577069-DBB8-48F9-867E-5D3A1AC09279}" type="slidenum">
              <a:rPr lang="de-CH" smtClean="0"/>
              <a:t>‹#›</a:t>
            </a:fld>
            <a:endParaRPr lang="en-GB"/>
          </a:p>
        </p:txBody>
      </p:sp>
    </p:spTree>
    <p:extLst>
      <p:ext uri="{BB962C8B-B14F-4D97-AF65-F5344CB8AC3E}">
        <p14:creationId xmlns:p14="http://schemas.microsoft.com/office/powerpoint/2010/main" val="2373307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0B577069-DBB8-48F9-867E-5D3A1AC09279}" type="slidenum">
              <a:rPr lang="de-CH" smtClean="0"/>
              <a:t>1</a:t>
            </a:fld>
            <a:endParaRPr lang="de-CH" dirty="0"/>
          </a:p>
        </p:txBody>
      </p:sp>
    </p:spTree>
    <p:extLst>
      <p:ext uri="{BB962C8B-B14F-4D97-AF65-F5344CB8AC3E}">
        <p14:creationId xmlns:p14="http://schemas.microsoft.com/office/powerpoint/2010/main" val="27651214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F85034AA-B5A7-4E7A-B5EF-CAB9AE2E26B3}" type="slidenum">
              <a:rPr lang="de-CH" smtClean="0"/>
              <a:t>15</a:t>
            </a:fld>
            <a:endParaRPr lang="de-CH"/>
          </a:p>
        </p:txBody>
      </p:sp>
      <p:sp>
        <p:nvSpPr>
          <p:cNvPr id="6" name="Datumsplatzhalter 5"/>
          <p:cNvSpPr>
            <a:spLocks noGrp="1"/>
          </p:cNvSpPr>
          <p:nvPr>
            <p:ph type="dt" idx="12"/>
          </p:nvPr>
        </p:nvSpPr>
        <p:spPr/>
        <p:txBody>
          <a:bodyPr/>
          <a:lstStyle/>
          <a:p>
            <a:fld id="{45AA4E92-02EA-47AA-9D8F-63719A9158D6}" type="datetime13">
              <a:rPr lang="de-CH" smtClean="0"/>
              <a:t>4:05:46 PM</a:t>
            </a:fld>
            <a:endParaRPr lang="de-CH"/>
          </a:p>
        </p:txBody>
      </p:sp>
    </p:spTree>
    <p:extLst>
      <p:ext uri="{BB962C8B-B14F-4D97-AF65-F5344CB8AC3E}">
        <p14:creationId xmlns:p14="http://schemas.microsoft.com/office/powerpoint/2010/main" val="13217812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0"/>
          </p:nvPr>
        </p:nvSpPr>
        <p:spPr/>
        <p:txBody>
          <a:bodyPr/>
          <a:lstStyle/>
          <a:p>
            <a:fld id="{9631D2CF-33E3-429D-8F66-EB72BA2E2437}" type="datetime13">
              <a:rPr lang="de-CH" smtClean="0"/>
              <a:t>4:05:46 PM</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85034AA-B5A7-4E7A-B5EF-CAB9AE2E26B3}" type="slidenum">
              <a:rPr lang="de-CH" smtClean="0"/>
              <a:t>16</a:t>
            </a:fld>
            <a:endParaRPr lang="de-CH"/>
          </a:p>
        </p:txBody>
      </p:sp>
    </p:spTree>
    <p:extLst>
      <p:ext uri="{BB962C8B-B14F-4D97-AF65-F5344CB8AC3E}">
        <p14:creationId xmlns:p14="http://schemas.microsoft.com/office/powerpoint/2010/main" val="7724088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0"/>
          </p:nvPr>
        </p:nvSpPr>
        <p:spPr/>
        <p:txBody>
          <a:bodyPr/>
          <a:lstStyle/>
          <a:p>
            <a:fld id="{9631D2CF-33E3-429D-8F66-EB72BA2E2437}" type="datetime13">
              <a:rPr lang="de-CH" smtClean="0"/>
              <a:t>4:05:46 PM</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85034AA-B5A7-4E7A-B5EF-CAB9AE2E26B3}" type="slidenum">
              <a:rPr lang="de-CH" smtClean="0"/>
              <a:t>18</a:t>
            </a:fld>
            <a:endParaRPr lang="de-CH"/>
          </a:p>
        </p:txBody>
      </p:sp>
    </p:spTree>
    <p:extLst>
      <p:ext uri="{BB962C8B-B14F-4D97-AF65-F5344CB8AC3E}">
        <p14:creationId xmlns:p14="http://schemas.microsoft.com/office/powerpoint/2010/main" val="877672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0"/>
          </p:nvPr>
        </p:nvSpPr>
        <p:spPr/>
        <p:txBody>
          <a:bodyPr/>
          <a:lstStyle/>
          <a:p>
            <a:fld id="{9631D2CF-33E3-429D-8F66-EB72BA2E2437}" type="datetime13">
              <a:rPr lang="de-CH" smtClean="0"/>
              <a:t>4:05:46 PM</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85034AA-B5A7-4E7A-B5EF-CAB9AE2E26B3}" type="slidenum">
              <a:rPr lang="de-CH" smtClean="0"/>
              <a:t>19</a:t>
            </a:fld>
            <a:endParaRPr lang="de-CH"/>
          </a:p>
        </p:txBody>
      </p:sp>
    </p:spTree>
    <p:extLst>
      <p:ext uri="{BB962C8B-B14F-4D97-AF65-F5344CB8AC3E}">
        <p14:creationId xmlns:p14="http://schemas.microsoft.com/office/powerpoint/2010/main" val="9338835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0"/>
          </p:nvPr>
        </p:nvSpPr>
        <p:spPr/>
        <p:txBody>
          <a:bodyPr/>
          <a:lstStyle/>
          <a:p>
            <a:fld id="{9631D2CF-33E3-429D-8F66-EB72BA2E2437}" type="datetime13">
              <a:rPr lang="de-CH" smtClean="0"/>
              <a:t>4:05:46 PM</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85034AA-B5A7-4E7A-B5EF-CAB9AE2E26B3}" type="slidenum">
              <a:rPr lang="de-CH" smtClean="0"/>
              <a:t>20</a:t>
            </a:fld>
            <a:endParaRPr lang="de-CH"/>
          </a:p>
        </p:txBody>
      </p:sp>
    </p:spTree>
    <p:extLst>
      <p:ext uri="{BB962C8B-B14F-4D97-AF65-F5344CB8AC3E}">
        <p14:creationId xmlns:p14="http://schemas.microsoft.com/office/powerpoint/2010/main" val="14529623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0"/>
          </p:nvPr>
        </p:nvSpPr>
        <p:spPr/>
        <p:txBody>
          <a:bodyPr/>
          <a:lstStyle/>
          <a:p>
            <a:fld id="{9631D2CF-33E3-429D-8F66-EB72BA2E2437}" type="datetime13">
              <a:rPr lang="de-CH" smtClean="0"/>
              <a:t>4:05:46 PM</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85034AA-B5A7-4E7A-B5EF-CAB9AE2E26B3}" type="slidenum">
              <a:rPr lang="de-CH" smtClean="0"/>
              <a:t>21</a:t>
            </a:fld>
            <a:endParaRPr lang="de-CH"/>
          </a:p>
        </p:txBody>
      </p:sp>
    </p:spTree>
    <p:extLst>
      <p:ext uri="{BB962C8B-B14F-4D97-AF65-F5344CB8AC3E}">
        <p14:creationId xmlns:p14="http://schemas.microsoft.com/office/powerpoint/2010/main" val="15839934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0"/>
          </p:nvPr>
        </p:nvSpPr>
        <p:spPr/>
        <p:txBody>
          <a:bodyPr/>
          <a:lstStyle/>
          <a:p>
            <a:fld id="{9631D2CF-33E3-429D-8F66-EB72BA2E2437}" type="datetime13">
              <a:rPr lang="de-CH" smtClean="0"/>
              <a:t>4:05:46 PM</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85034AA-B5A7-4E7A-B5EF-CAB9AE2E26B3}" type="slidenum">
              <a:rPr lang="de-CH" smtClean="0"/>
              <a:t>22</a:t>
            </a:fld>
            <a:endParaRPr lang="de-CH"/>
          </a:p>
        </p:txBody>
      </p:sp>
    </p:spTree>
    <p:extLst>
      <p:ext uri="{BB962C8B-B14F-4D97-AF65-F5344CB8AC3E}">
        <p14:creationId xmlns:p14="http://schemas.microsoft.com/office/powerpoint/2010/main" val="7184747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0"/>
          </p:nvPr>
        </p:nvSpPr>
        <p:spPr/>
        <p:txBody>
          <a:bodyPr/>
          <a:lstStyle/>
          <a:p>
            <a:fld id="{9631D2CF-33E3-429D-8F66-EB72BA2E2437}" type="datetime13">
              <a:rPr lang="de-CH" smtClean="0"/>
              <a:t>4:05:46 PM</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85034AA-B5A7-4E7A-B5EF-CAB9AE2E26B3}" type="slidenum">
              <a:rPr lang="de-CH" smtClean="0"/>
              <a:t>23</a:t>
            </a:fld>
            <a:endParaRPr lang="de-CH"/>
          </a:p>
        </p:txBody>
      </p:sp>
    </p:spTree>
    <p:extLst>
      <p:ext uri="{BB962C8B-B14F-4D97-AF65-F5344CB8AC3E}">
        <p14:creationId xmlns:p14="http://schemas.microsoft.com/office/powerpoint/2010/main" val="2017748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Datumsplatzhalter 3"/>
          <p:cNvSpPr>
            <a:spLocks noGrp="1"/>
          </p:cNvSpPr>
          <p:nvPr>
            <p:ph type="dt" idx="10"/>
          </p:nvPr>
        </p:nvSpPr>
        <p:spPr/>
        <p:txBody>
          <a:bodyPr/>
          <a:lstStyle/>
          <a:p>
            <a:fld id="{9631D2CF-33E3-429D-8F66-EB72BA2E2437}" type="datetime13">
              <a:rPr lang="de-CH" smtClean="0"/>
              <a:t>4:05:46 PM</a:t>
            </a:fld>
            <a:endParaRPr lang="de-CH"/>
          </a:p>
        </p:txBody>
      </p:sp>
      <p:sp>
        <p:nvSpPr>
          <p:cNvPr id="5" name="Fußzeilenplatzhalter 4"/>
          <p:cNvSpPr>
            <a:spLocks noGrp="1"/>
          </p:cNvSpPr>
          <p:nvPr>
            <p:ph type="ftr" sz="quarter" idx="11"/>
          </p:nvPr>
        </p:nvSpPr>
        <p:spPr/>
        <p:txBody>
          <a:bodyPr/>
          <a:lstStyle/>
          <a:p>
            <a:endParaRPr lang="de-CH"/>
          </a:p>
        </p:txBody>
      </p:sp>
      <p:sp>
        <p:nvSpPr>
          <p:cNvPr id="6" name="Foliennummernplatzhalter 5"/>
          <p:cNvSpPr>
            <a:spLocks noGrp="1"/>
          </p:cNvSpPr>
          <p:nvPr>
            <p:ph type="sldNum" sz="quarter" idx="12"/>
          </p:nvPr>
        </p:nvSpPr>
        <p:spPr/>
        <p:txBody>
          <a:bodyPr/>
          <a:lstStyle/>
          <a:p>
            <a:fld id="{F85034AA-B5A7-4E7A-B5EF-CAB9AE2E26B3}" type="slidenum">
              <a:rPr lang="de-CH" smtClean="0"/>
              <a:t>24</a:t>
            </a:fld>
            <a:endParaRPr lang="de-CH"/>
          </a:p>
        </p:txBody>
      </p:sp>
    </p:spTree>
    <p:extLst>
      <p:ext uri="{BB962C8B-B14F-4D97-AF65-F5344CB8AC3E}">
        <p14:creationId xmlns:p14="http://schemas.microsoft.com/office/powerpoint/2010/main" val="12664882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58850" y="773113"/>
            <a:ext cx="4959350" cy="3719512"/>
          </a:xfrm>
          <a:ln/>
        </p:spPr>
      </p:sp>
      <p:sp>
        <p:nvSpPr>
          <p:cNvPr id="25603" name="Rectangle 3"/>
          <p:cNvSpPr>
            <a:spLocks noGrp="1" noChangeArrowheads="1"/>
          </p:cNvSpPr>
          <p:nvPr>
            <p:ph type="body" idx="1"/>
          </p:nvPr>
        </p:nvSpPr>
        <p:spPr>
          <a:xfrm>
            <a:off x="934403" y="4726033"/>
            <a:ext cx="5002248" cy="4499293"/>
          </a:xfrm>
          <a:noFill/>
          <a:ln/>
        </p:spPr>
        <p:txBody>
          <a:bodyPr/>
          <a:lstStyle/>
          <a:p>
            <a:endParaRPr lang="en-US" dirty="0">
              <a:latin typeface="Arial" pitchFamily="34" charset="0"/>
            </a:endParaRPr>
          </a:p>
        </p:txBody>
      </p:sp>
      <p:sp>
        <p:nvSpPr>
          <p:cNvPr id="2" name="Foliennummernplatzhalter 1"/>
          <p:cNvSpPr>
            <a:spLocks noGrp="1"/>
          </p:cNvSpPr>
          <p:nvPr>
            <p:ph type="sldNum" sz="quarter" idx="10"/>
          </p:nvPr>
        </p:nvSpPr>
        <p:spPr/>
        <p:txBody>
          <a:bodyPr/>
          <a:lstStyle/>
          <a:p>
            <a:fld id="{F85034AA-B5A7-4E7A-B5EF-CAB9AE2E26B3}" type="slidenum">
              <a:rPr lang="de-CH" smtClean="0"/>
              <a:t>27</a:t>
            </a:fld>
            <a:endParaRPr lang="de-CH"/>
          </a:p>
        </p:txBody>
      </p:sp>
      <p:sp>
        <p:nvSpPr>
          <p:cNvPr id="3" name="Datumsplatzhalter 2"/>
          <p:cNvSpPr>
            <a:spLocks noGrp="1"/>
          </p:cNvSpPr>
          <p:nvPr>
            <p:ph type="dt" idx="11"/>
          </p:nvPr>
        </p:nvSpPr>
        <p:spPr/>
        <p:txBody>
          <a:bodyPr/>
          <a:lstStyle/>
          <a:p>
            <a:fld id="{32C3AFE1-A93A-4DFE-A615-7FDB015243CA}" type="datetime13">
              <a:rPr lang="de-CH" smtClean="0"/>
              <a:t>4:05:46 PM</a:t>
            </a:fld>
            <a:endParaRPr lang="de-CH"/>
          </a:p>
        </p:txBody>
      </p:sp>
    </p:spTree>
    <p:extLst>
      <p:ext uri="{BB962C8B-B14F-4D97-AF65-F5344CB8AC3E}">
        <p14:creationId xmlns:p14="http://schemas.microsoft.com/office/powerpoint/2010/main" val="15135702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ußzeilenplatzhalter 3"/>
          <p:cNvSpPr>
            <a:spLocks noGrp="1"/>
          </p:cNvSpPr>
          <p:nvPr>
            <p:ph type="ftr" sz="quarter" idx="10"/>
          </p:nvPr>
        </p:nvSpPr>
        <p:spPr/>
        <p:txBody>
          <a:bodyPr/>
          <a:lstStyle/>
          <a:p>
            <a:endParaRPr lang="de-CH"/>
          </a:p>
        </p:txBody>
      </p:sp>
      <p:sp>
        <p:nvSpPr>
          <p:cNvPr id="5" name="Foliennummernplatzhalter 4"/>
          <p:cNvSpPr>
            <a:spLocks noGrp="1"/>
          </p:cNvSpPr>
          <p:nvPr>
            <p:ph type="sldNum" sz="quarter" idx="11"/>
          </p:nvPr>
        </p:nvSpPr>
        <p:spPr/>
        <p:txBody>
          <a:bodyPr/>
          <a:lstStyle/>
          <a:p>
            <a:fld id="{F85034AA-B5A7-4E7A-B5EF-CAB9AE2E26B3}" type="slidenum">
              <a:rPr lang="de-CH" smtClean="0"/>
              <a:t>2</a:t>
            </a:fld>
            <a:endParaRPr lang="de-CH"/>
          </a:p>
        </p:txBody>
      </p:sp>
      <p:sp>
        <p:nvSpPr>
          <p:cNvPr id="6" name="Datumsplatzhalter 5"/>
          <p:cNvSpPr>
            <a:spLocks noGrp="1"/>
          </p:cNvSpPr>
          <p:nvPr>
            <p:ph type="dt" idx="12"/>
          </p:nvPr>
        </p:nvSpPr>
        <p:spPr/>
        <p:txBody>
          <a:bodyPr/>
          <a:lstStyle/>
          <a:p>
            <a:fld id="{15C6B06F-D665-4099-8B95-4F24CAFA39C7}" type="datetime13">
              <a:rPr lang="de-CH" smtClean="0"/>
              <a:t>4:05:46 PM</a:t>
            </a:fld>
            <a:endParaRPr lang="de-CH"/>
          </a:p>
        </p:txBody>
      </p:sp>
    </p:spTree>
    <p:extLst>
      <p:ext uri="{BB962C8B-B14F-4D97-AF65-F5344CB8AC3E}">
        <p14:creationId xmlns:p14="http://schemas.microsoft.com/office/powerpoint/2010/main" val="4936725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1597025" y="1227138"/>
            <a:ext cx="7861300" cy="5897562"/>
          </a:xfrm>
          <a:ln/>
        </p:spPr>
      </p:sp>
      <p:sp>
        <p:nvSpPr>
          <p:cNvPr id="25603" name="Rectangle 3"/>
          <p:cNvSpPr>
            <a:spLocks noGrp="1" noChangeArrowheads="1"/>
          </p:cNvSpPr>
          <p:nvPr>
            <p:ph type="body" idx="1"/>
          </p:nvPr>
        </p:nvSpPr>
        <p:spPr>
          <a:xfrm>
            <a:off x="634142" y="7494512"/>
            <a:ext cx="3394821" cy="7134949"/>
          </a:xfrm>
          <a:noFill/>
          <a:ln/>
        </p:spPr>
        <p:txBody>
          <a:bodyPr/>
          <a:lstStyle/>
          <a:p>
            <a:endParaRPr lang="en-US" dirty="0">
              <a:latin typeface="Arial" pitchFamily="34" charset="0"/>
            </a:endParaRPr>
          </a:p>
        </p:txBody>
      </p:sp>
      <p:sp>
        <p:nvSpPr>
          <p:cNvPr id="2" name="Fußzeilenplatzhalter 1"/>
          <p:cNvSpPr>
            <a:spLocks noGrp="1"/>
          </p:cNvSpPr>
          <p:nvPr>
            <p:ph type="ftr" sz="quarter" idx="10"/>
          </p:nvPr>
        </p:nvSpPr>
        <p:spPr/>
        <p:txBody>
          <a:bodyPr/>
          <a:lstStyle/>
          <a:p>
            <a:endParaRPr lang="de-CH" dirty="0"/>
          </a:p>
        </p:txBody>
      </p:sp>
      <p:sp>
        <p:nvSpPr>
          <p:cNvPr id="3" name="Foliennummernplatzhalter 2"/>
          <p:cNvSpPr>
            <a:spLocks noGrp="1"/>
          </p:cNvSpPr>
          <p:nvPr>
            <p:ph type="sldNum" sz="quarter" idx="11"/>
          </p:nvPr>
        </p:nvSpPr>
        <p:spPr/>
        <p:txBody>
          <a:bodyPr/>
          <a:lstStyle/>
          <a:p>
            <a:fld id="{F85034AA-B5A7-4E7A-B5EF-CAB9AE2E26B3}" type="slidenum">
              <a:rPr lang="de-CH" smtClean="0"/>
              <a:t>28</a:t>
            </a:fld>
            <a:endParaRPr lang="de-CH" dirty="0"/>
          </a:p>
        </p:txBody>
      </p:sp>
    </p:spTree>
    <p:extLst>
      <p:ext uri="{BB962C8B-B14F-4D97-AF65-F5344CB8AC3E}">
        <p14:creationId xmlns:p14="http://schemas.microsoft.com/office/powerpoint/2010/main" val="415072861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a:p>
        </p:txBody>
      </p:sp>
      <p:sp>
        <p:nvSpPr>
          <p:cNvPr id="4" name="Foliennummernplatzhalter 3"/>
          <p:cNvSpPr>
            <a:spLocks noGrp="1"/>
          </p:cNvSpPr>
          <p:nvPr>
            <p:ph type="sldNum" sz="quarter" idx="10"/>
          </p:nvPr>
        </p:nvSpPr>
        <p:spPr/>
        <p:txBody>
          <a:bodyPr/>
          <a:lstStyle/>
          <a:p>
            <a:fld id="{F85034AA-B5A7-4E7A-B5EF-CAB9AE2E26B3}" type="slidenum">
              <a:rPr lang="de-CH" smtClean="0"/>
              <a:t>30</a:t>
            </a:fld>
            <a:endParaRPr lang="de-CH"/>
          </a:p>
        </p:txBody>
      </p:sp>
      <p:sp>
        <p:nvSpPr>
          <p:cNvPr id="5" name="Fußzeilenplatzhalter 4"/>
          <p:cNvSpPr>
            <a:spLocks noGrp="1"/>
          </p:cNvSpPr>
          <p:nvPr>
            <p:ph type="ftr" sz="quarter" idx="11"/>
          </p:nvPr>
        </p:nvSpPr>
        <p:spPr/>
        <p:txBody>
          <a:bodyPr/>
          <a:lstStyle/>
          <a:p>
            <a:endParaRPr lang="de-CH"/>
          </a:p>
        </p:txBody>
      </p:sp>
      <p:sp>
        <p:nvSpPr>
          <p:cNvPr id="6" name="Datumsplatzhalter 5"/>
          <p:cNvSpPr>
            <a:spLocks noGrp="1"/>
          </p:cNvSpPr>
          <p:nvPr>
            <p:ph type="dt" idx="12"/>
          </p:nvPr>
        </p:nvSpPr>
        <p:spPr/>
        <p:txBody>
          <a:bodyPr/>
          <a:lstStyle/>
          <a:p>
            <a:fld id="{B0024807-BFD5-4669-A001-F96998A38BBC}" type="datetime13">
              <a:rPr lang="de-CH" smtClean="0"/>
              <a:t>4:05:46 PM</a:t>
            </a:fld>
            <a:endParaRPr lang="de-CH"/>
          </a:p>
        </p:txBody>
      </p:sp>
    </p:spTree>
    <p:extLst>
      <p:ext uri="{BB962C8B-B14F-4D97-AF65-F5344CB8AC3E}">
        <p14:creationId xmlns:p14="http://schemas.microsoft.com/office/powerpoint/2010/main" val="2234236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58850" y="773113"/>
            <a:ext cx="4959350" cy="3719512"/>
          </a:xfrm>
          <a:ln/>
        </p:spPr>
      </p:sp>
      <p:sp>
        <p:nvSpPr>
          <p:cNvPr id="25603" name="Rectangle 3"/>
          <p:cNvSpPr>
            <a:spLocks noGrp="1" noChangeArrowheads="1"/>
          </p:cNvSpPr>
          <p:nvPr>
            <p:ph type="body" idx="1"/>
          </p:nvPr>
        </p:nvSpPr>
        <p:spPr>
          <a:xfrm>
            <a:off x="934403" y="4726033"/>
            <a:ext cx="5002248" cy="4499293"/>
          </a:xfrm>
          <a:noFill/>
          <a:ln/>
        </p:spPr>
        <p:txBody>
          <a:bodyPr/>
          <a:lstStyle/>
          <a:p>
            <a:endParaRPr lang="en-US" dirty="0">
              <a:latin typeface="Arial" pitchFamily="34" charset="0"/>
            </a:endParaRPr>
          </a:p>
        </p:txBody>
      </p:sp>
      <p:sp>
        <p:nvSpPr>
          <p:cNvPr id="2" name="Foliennummernplatzhalter 1"/>
          <p:cNvSpPr>
            <a:spLocks noGrp="1"/>
          </p:cNvSpPr>
          <p:nvPr>
            <p:ph type="sldNum" sz="quarter" idx="10"/>
          </p:nvPr>
        </p:nvSpPr>
        <p:spPr/>
        <p:txBody>
          <a:bodyPr/>
          <a:lstStyle/>
          <a:p>
            <a:fld id="{F85034AA-B5A7-4E7A-B5EF-CAB9AE2E26B3}" type="slidenum">
              <a:rPr lang="de-CH" smtClean="0"/>
              <a:t>4</a:t>
            </a:fld>
            <a:endParaRPr lang="de-CH"/>
          </a:p>
        </p:txBody>
      </p:sp>
      <p:sp>
        <p:nvSpPr>
          <p:cNvPr id="3" name="Datumsplatzhalter 2"/>
          <p:cNvSpPr>
            <a:spLocks noGrp="1"/>
          </p:cNvSpPr>
          <p:nvPr>
            <p:ph type="dt" idx="11"/>
          </p:nvPr>
        </p:nvSpPr>
        <p:spPr/>
        <p:txBody>
          <a:bodyPr/>
          <a:lstStyle/>
          <a:p>
            <a:fld id="{B64A52E1-84DA-4D2A-A9CB-2978AEFE025C}" type="datetime13">
              <a:rPr lang="de-CH" smtClean="0"/>
              <a:t>4:05:46 PM</a:t>
            </a:fld>
            <a:endParaRPr lang="de-CH"/>
          </a:p>
        </p:txBody>
      </p:sp>
    </p:spTree>
    <p:extLst>
      <p:ext uri="{BB962C8B-B14F-4D97-AF65-F5344CB8AC3E}">
        <p14:creationId xmlns:p14="http://schemas.microsoft.com/office/powerpoint/2010/main" val="7624047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58850" y="773113"/>
            <a:ext cx="4959350" cy="3719512"/>
          </a:xfrm>
          <a:ln/>
        </p:spPr>
      </p:sp>
      <p:sp>
        <p:nvSpPr>
          <p:cNvPr id="25603" name="Rectangle 3"/>
          <p:cNvSpPr>
            <a:spLocks noGrp="1" noChangeArrowheads="1"/>
          </p:cNvSpPr>
          <p:nvPr>
            <p:ph type="body" idx="1"/>
          </p:nvPr>
        </p:nvSpPr>
        <p:spPr>
          <a:xfrm>
            <a:off x="934403" y="4726033"/>
            <a:ext cx="5002248" cy="4499293"/>
          </a:xfrm>
          <a:noFill/>
          <a:ln/>
        </p:spPr>
        <p:txBody>
          <a:bodyPr/>
          <a:lstStyle/>
          <a:p>
            <a:endParaRPr lang="en-US" dirty="0">
              <a:latin typeface="Arial" pitchFamily="34" charset="0"/>
            </a:endParaRPr>
          </a:p>
        </p:txBody>
      </p:sp>
      <p:sp>
        <p:nvSpPr>
          <p:cNvPr id="2" name="Foliennummernplatzhalter 1"/>
          <p:cNvSpPr>
            <a:spLocks noGrp="1"/>
          </p:cNvSpPr>
          <p:nvPr>
            <p:ph type="sldNum" sz="quarter" idx="10"/>
          </p:nvPr>
        </p:nvSpPr>
        <p:spPr/>
        <p:txBody>
          <a:bodyPr/>
          <a:lstStyle/>
          <a:p>
            <a:fld id="{F85034AA-B5A7-4E7A-B5EF-CAB9AE2E26B3}" type="slidenum">
              <a:rPr lang="de-CH" smtClean="0"/>
              <a:t>5</a:t>
            </a:fld>
            <a:endParaRPr lang="de-CH"/>
          </a:p>
        </p:txBody>
      </p:sp>
      <p:sp>
        <p:nvSpPr>
          <p:cNvPr id="3" name="Datumsplatzhalter 2"/>
          <p:cNvSpPr>
            <a:spLocks noGrp="1"/>
          </p:cNvSpPr>
          <p:nvPr>
            <p:ph type="dt" idx="11"/>
          </p:nvPr>
        </p:nvSpPr>
        <p:spPr/>
        <p:txBody>
          <a:bodyPr/>
          <a:lstStyle/>
          <a:p>
            <a:fld id="{B64A52E1-84DA-4D2A-A9CB-2978AEFE025C}" type="datetime13">
              <a:rPr lang="de-CH" smtClean="0"/>
              <a:t>4:05:46 PM</a:t>
            </a:fld>
            <a:endParaRPr lang="de-CH"/>
          </a:p>
        </p:txBody>
      </p:sp>
    </p:spTree>
    <p:extLst>
      <p:ext uri="{BB962C8B-B14F-4D97-AF65-F5344CB8AC3E}">
        <p14:creationId xmlns:p14="http://schemas.microsoft.com/office/powerpoint/2010/main" val="49180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endParaRPr lang="de-CH" sz="1000" dirty="0"/>
          </a:p>
          <a:p>
            <a:endParaRPr lang="de-CH" sz="1000" dirty="0"/>
          </a:p>
          <a:p>
            <a:pPr marL="171450" indent="-171450">
              <a:buFontTx/>
              <a:buChar char="-"/>
            </a:pPr>
            <a:endParaRPr lang="de-CH" sz="1000" dirty="0"/>
          </a:p>
          <a:p>
            <a:endParaRPr lang="de-CH" sz="1000" dirty="0"/>
          </a:p>
        </p:txBody>
      </p:sp>
      <p:sp>
        <p:nvSpPr>
          <p:cNvPr id="4" name="Foliennummernplatzhalter 3"/>
          <p:cNvSpPr>
            <a:spLocks noGrp="1"/>
          </p:cNvSpPr>
          <p:nvPr>
            <p:ph type="sldNum" sz="quarter" idx="10"/>
          </p:nvPr>
        </p:nvSpPr>
        <p:spPr/>
        <p:txBody>
          <a:bodyPr/>
          <a:lstStyle/>
          <a:p>
            <a:fld id="{89CC5A20-1246-4152-9E26-CEA50AFD198A}" type="slidenum">
              <a:rPr lang="de-CH" smtClean="0"/>
              <a:t>6</a:t>
            </a:fld>
            <a:endParaRPr lang="de-CH" dirty="0"/>
          </a:p>
        </p:txBody>
      </p:sp>
    </p:spTree>
    <p:extLst>
      <p:ext uri="{BB962C8B-B14F-4D97-AF65-F5344CB8AC3E}">
        <p14:creationId xmlns:p14="http://schemas.microsoft.com/office/powerpoint/2010/main" val="2196707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F85034AA-B5A7-4E7A-B5EF-CAB9AE2E26B3}" type="slidenum">
              <a:rPr lang="de-CH" smtClean="0"/>
              <a:t>8</a:t>
            </a:fld>
            <a:endParaRPr lang="de-CH" dirty="0"/>
          </a:p>
        </p:txBody>
      </p:sp>
      <p:sp>
        <p:nvSpPr>
          <p:cNvPr id="5" name="Fußzeilenplatzhalter 4"/>
          <p:cNvSpPr>
            <a:spLocks noGrp="1"/>
          </p:cNvSpPr>
          <p:nvPr>
            <p:ph type="ftr" sz="quarter" idx="11"/>
          </p:nvPr>
        </p:nvSpPr>
        <p:spPr/>
        <p:txBody>
          <a:bodyPr/>
          <a:lstStyle/>
          <a:p>
            <a:endParaRPr lang="de-CH" dirty="0"/>
          </a:p>
        </p:txBody>
      </p:sp>
    </p:spTree>
    <p:extLst>
      <p:ext uri="{BB962C8B-B14F-4D97-AF65-F5344CB8AC3E}">
        <p14:creationId xmlns:p14="http://schemas.microsoft.com/office/powerpoint/2010/main" val="3200518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F85034AA-B5A7-4E7A-B5EF-CAB9AE2E26B3}" type="slidenum">
              <a:rPr lang="de-CH" smtClean="0"/>
              <a:t>10</a:t>
            </a:fld>
            <a:endParaRPr lang="en-GB" dirty="0"/>
          </a:p>
        </p:txBody>
      </p:sp>
      <p:sp>
        <p:nvSpPr>
          <p:cNvPr id="5" name="Fußzeilenplatzhalter 4"/>
          <p:cNvSpPr>
            <a:spLocks noGrp="1"/>
          </p:cNvSpPr>
          <p:nvPr>
            <p:ph type="ftr" sz="quarter" idx="11"/>
          </p:nvPr>
        </p:nvSpPr>
        <p:spPr/>
        <p:txBody>
          <a:bodyPr/>
          <a:lstStyle/>
          <a:p>
            <a:endParaRPr lang="de-CH" dirty="0"/>
          </a:p>
        </p:txBody>
      </p:sp>
    </p:spTree>
    <p:extLst>
      <p:ext uri="{BB962C8B-B14F-4D97-AF65-F5344CB8AC3E}">
        <p14:creationId xmlns:p14="http://schemas.microsoft.com/office/powerpoint/2010/main" val="40729632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10"/>
          </p:nvPr>
        </p:nvSpPr>
        <p:spPr/>
        <p:txBody>
          <a:bodyPr/>
          <a:lstStyle/>
          <a:p>
            <a:fld id="{F85034AA-B5A7-4E7A-B5EF-CAB9AE2E26B3}" type="slidenum">
              <a:rPr lang="de-CH" smtClean="0"/>
              <a:t>11</a:t>
            </a:fld>
            <a:endParaRPr lang="en-GB" dirty="0"/>
          </a:p>
        </p:txBody>
      </p:sp>
      <p:sp>
        <p:nvSpPr>
          <p:cNvPr id="5" name="Fußzeilenplatzhalter 4"/>
          <p:cNvSpPr>
            <a:spLocks noGrp="1"/>
          </p:cNvSpPr>
          <p:nvPr>
            <p:ph type="ftr" sz="quarter" idx="11"/>
          </p:nvPr>
        </p:nvSpPr>
        <p:spPr/>
        <p:txBody>
          <a:bodyPr/>
          <a:lstStyle/>
          <a:p>
            <a:endParaRPr lang="de-CH" dirty="0"/>
          </a:p>
        </p:txBody>
      </p:sp>
    </p:spTree>
    <p:extLst>
      <p:ext uri="{BB962C8B-B14F-4D97-AF65-F5344CB8AC3E}">
        <p14:creationId xmlns:p14="http://schemas.microsoft.com/office/powerpoint/2010/main" val="2451128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4" name="Foliennummernplatzhalter 3"/>
          <p:cNvSpPr>
            <a:spLocks noGrp="1"/>
          </p:cNvSpPr>
          <p:nvPr>
            <p:ph type="sldNum" sz="quarter" idx="10"/>
          </p:nvPr>
        </p:nvSpPr>
        <p:spPr/>
        <p:txBody>
          <a:bodyPr/>
          <a:lstStyle/>
          <a:p>
            <a:fld id="{89CC5A20-1246-4152-9E26-CEA50AFD198A}" type="slidenum">
              <a:rPr lang="de-CH" smtClean="0"/>
              <a:t>12</a:t>
            </a:fld>
            <a:endParaRPr lang="de-CH" dirty="0"/>
          </a:p>
        </p:txBody>
      </p:sp>
      <p:sp>
        <p:nvSpPr>
          <p:cNvPr id="5" name="Notizenplatzhalter 4"/>
          <p:cNvSpPr>
            <a:spLocks noGrp="1"/>
          </p:cNvSpPr>
          <p:nvPr>
            <p:ph type="body" sz="quarter" idx="11"/>
          </p:nvPr>
        </p:nvSpPr>
        <p:spPr/>
        <p:txBody>
          <a:bodyPr/>
          <a:lstStyle/>
          <a:p>
            <a:endParaRPr lang="de-CH" dirty="0"/>
          </a:p>
        </p:txBody>
      </p:sp>
    </p:spTree>
    <p:extLst>
      <p:ext uri="{BB962C8B-B14F-4D97-AF65-F5344CB8AC3E}">
        <p14:creationId xmlns:p14="http://schemas.microsoft.com/office/powerpoint/2010/main" val="38094650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2_Titelfolie">
    <p:spTree>
      <p:nvGrpSpPr>
        <p:cNvPr id="1" name=""/>
        <p:cNvGrpSpPr/>
        <p:nvPr/>
      </p:nvGrpSpPr>
      <p:grpSpPr>
        <a:xfrm>
          <a:off x="0" y="0"/>
          <a:ext cx="0" cy="0"/>
          <a:chOff x="0" y="0"/>
          <a:chExt cx="0" cy="0"/>
        </a:xfrm>
      </p:grpSpPr>
      <p:sp>
        <p:nvSpPr>
          <p:cNvPr id="5" name="Rechteck 4"/>
          <p:cNvSpPr/>
          <p:nvPr/>
        </p:nvSpPr>
        <p:spPr>
          <a:xfrm>
            <a:off x="3559175" y="4057650"/>
            <a:ext cx="5584825" cy="2033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CH" sz="1350" dirty="0">
              <a:latin typeface="+mj-lt"/>
            </a:endParaRPr>
          </a:p>
        </p:txBody>
      </p:sp>
      <p:sp>
        <p:nvSpPr>
          <p:cNvPr id="12" name="Untertitel 2"/>
          <p:cNvSpPr>
            <a:spLocks noGrp="1"/>
          </p:cNvSpPr>
          <p:nvPr>
            <p:ph type="subTitle" idx="1"/>
          </p:nvPr>
        </p:nvSpPr>
        <p:spPr>
          <a:xfrm>
            <a:off x="3604436" y="5309517"/>
            <a:ext cx="5539564" cy="714781"/>
          </a:xfrm>
        </p:spPr>
        <p:txBody>
          <a:bodyPr anchor="ct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13" name="Titel 1"/>
          <p:cNvSpPr>
            <a:spLocks noGrp="1"/>
          </p:cNvSpPr>
          <p:nvPr>
            <p:ph type="ctrTitle"/>
          </p:nvPr>
        </p:nvSpPr>
        <p:spPr>
          <a:xfrm>
            <a:off x="3604436" y="4182152"/>
            <a:ext cx="5539564" cy="1137686"/>
          </a:xfrm>
        </p:spPr>
        <p:txBody>
          <a:bodyPr>
            <a:noAutofit/>
          </a:bodyPr>
          <a:lstStyle>
            <a:lvl1pPr algn="l">
              <a:defRPr sz="3600">
                <a:solidFill>
                  <a:schemeClr val="bg1"/>
                </a:solidFill>
              </a:defRPr>
            </a:lvl1pPr>
          </a:lstStyle>
          <a:p>
            <a:r>
              <a:rPr lang="de-DE"/>
              <a:t>Titelmasterformat durch Klicken bearbeiten</a:t>
            </a:r>
            <a:endParaRPr lang="en-US" dirty="0"/>
          </a:p>
        </p:txBody>
      </p:sp>
      <p:sp>
        <p:nvSpPr>
          <p:cNvPr id="10" name="Rechteck 9"/>
          <p:cNvSpPr/>
          <p:nvPr/>
        </p:nvSpPr>
        <p:spPr>
          <a:xfrm>
            <a:off x="113122" y="6165130"/>
            <a:ext cx="8927184" cy="575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hteck 5"/>
          <p:cNvSpPr/>
          <p:nvPr/>
        </p:nvSpPr>
        <p:spPr>
          <a:xfrm>
            <a:off x="4258235" y="152400"/>
            <a:ext cx="4724400" cy="1228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7" name="Bild 6" descr="GWP_Logo_RG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59538" y="282575"/>
            <a:ext cx="2247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93171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ontakte">
    <p:spTree>
      <p:nvGrpSpPr>
        <p:cNvPr id="1" name=""/>
        <p:cNvGrpSpPr/>
        <p:nvPr/>
      </p:nvGrpSpPr>
      <p:grpSpPr>
        <a:xfrm>
          <a:off x="0" y="0"/>
          <a:ext cx="0" cy="0"/>
          <a:chOff x="0" y="0"/>
          <a:chExt cx="0" cy="0"/>
        </a:xfrm>
      </p:grpSpPr>
      <p:pic>
        <p:nvPicPr>
          <p:cNvPr id="2" name="Grafik 9"/>
          <p:cNvPicPr>
            <a:picLocks noChangeAspect="1"/>
          </p:cNvPicPr>
          <p:nvPr/>
        </p:nvPicPr>
        <p:blipFill>
          <a:blip r:embed="rId2" cstate="email">
            <a:duotone>
              <a:schemeClr val="accent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0" y="1197351"/>
            <a:ext cx="9150114" cy="3911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el 3"/>
          <p:cNvSpPr txBox="1">
            <a:spLocks/>
          </p:cNvSpPr>
          <p:nvPr/>
        </p:nvSpPr>
        <p:spPr>
          <a:xfrm>
            <a:off x="1683225" y="5017696"/>
            <a:ext cx="8177212" cy="1128582"/>
          </a:xfrm>
          <a:prstGeom prst="rect">
            <a:avLst/>
          </a:prstGeom>
        </p:spPr>
        <p:txBody>
          <a:bodyPr anchor="ctr"/>
          <a:lstStyle>
            <a:lvl1pPr algn="l" defTabSz="914400" rtl="0" eaLnBrk="1" latinLnBrk="0" hangingPunct="1">
              <a:lnSpc>
                <a:spcPct val="90000"/>
              </a:lnSpc>
              <a:spcBef>
                <a:spcPct val="0"/>
              </a:spcBef>
              <a:buNone/>
              <a:defRPr sz="3200" kern="1200">
                <a:solidFill>
                  <a:srgbClr val="022469"/>
                </a:solidFill>
                <a:latin typeface="Helv Neue" panose="02000503040000020004" pitchFamily="2" charset="0"/>
                <a:ea typeface="+mj-ea"/>
                <a:cs typeface="+mj-cs"/>
              </a:defRPr>
            </a:lvl1pPr>
          </a:lstStyle>
          <a:p>
            <a:pPr fontAlgn="auto">
              <a:spcAft>
                <a:spcPts val="0"/>
              </a:spcAft>
              <a:defRPr/>
            </a:pPr>
            <a:br>
              <a:rPr dirty="0"/>
            </a:br>
            <a:r>
              <a:rPr lang="en-GB" sz="1800" b="1" cap="all" baseline="0" dirty="0">
                <a:solidFill>
                  <a:srgbClr val="405088"/>
                </a:solidFill>
                <a:latin typeface="+mj-lt"/>
              </a:rPr>
              <a:t>Alex Geissbühler</a:t>
            </a:r>
            <a:r>
              <a:rPr lang="en-US" sz="1800" b="1" cap="all" baseline="0" dirty="0">
                <a:solidFill>
                  <a:srgbClr val="405088"/>
                </a:solidFill>
                <a:latin typeface="+mj-lt"/>
              </a:rPr>
              <a:t>		</a:t>
            </a:r>
            <a:r>
              <a:rPr lang="en-GB" sz="1800" b="1" cap="all" baseline="0" dirty="0">
                <a:solidFill>
                  <a:srgbClr val="405088"/>
                </a:solidFill>
                <a:latin typeface="+mj-lt"/>
              </a:rPr>
              <a:t> </a:t>
            </a:r>
            <a:r>
              <a:rPr lang="en-US" sz="1800" b="1" cap="all" baseline="0" dirty="0">
                <a:solidFill>
                  <a:srgbClr val="405088"/>
                </a:solidFill>
                <a:latin typeface="+mj-lt"/>
              </a:rPr>
              <a:t>	</a:t>
            </a:r>
            <a:r>
              <a:rPr lang="en-GB" sz="1800" b="1" cap="all" baseline="0" dirty="0">
                <a:solidFill>
                  <a:srgbClr val="405088"/>
                </a:solidFill>
                <a:latin typeface="+mj-lt"/>
              </a:rPr>
              <a:t>Reto Weber</a:t>
            </a:r>
          </a:p>
          <a:p>
            <a:pPr fontAlgn="auto">
              <a:spcAft>
                <a:spcPts val="0"/>
              </a:spcAft>
              <a:defRPr/>
            </a:pPr>
            <a:r>
              <a:rPr lang="en-GB" sz="1800" b="1" cap="all" baseline="0" dirty="0">
                <a:solidFill>
                  <a:srgbClr val="405088"/>
                </a:solidFill>
                <a:latin typeface="+mj-lt"/>
              </a:rPr>
              <a:t>alex</a:t>
            </a:r>
            <a:r>
              <a:rPr lang="en-GB" sz="1800" b="1" cap="all" baseline="0" dirty="0">
                <a:solidFill>
                  <a:srgbClr val="38548A"/>
                </a:solidFill>
                <a:latin typeface="+mj-lt"/>
              </a:rPr>
              <a:t>.geissbühler@gwpartner.ch     reto.weber@gwpartner.ch</a:t>
            </a:r>
            <a:br>
              <a:rPr dirty="0"/>
            </a:br>
            <a:r>
              <a:rPr lang="en-GB" sz="1800" b="1" cap="all" baseline="0" dirty="0">
                <a:solidFill>
                  <a:srgbClr val="405088"/>
                </a:solidFill>
                <a:latin typeface="+mj-lt"/>
              </a:rPr>
              <a:t>044 221 91 01</a:t>
            </a:r>
            <a:r>
              <a:rPr lang="en-US" sz="1800" b="1" cap="all" baseline="0" dirty="0">
                <a:solidFill>
                  <a:srgbClr val="405088"/>
                </a:solidFill>
                <a:latin typeface="+mj-lt"/>
              </a:rPr>
              <a:t>			</a:t>
            </a:r>
            <a:r>
              <a:rPr lang="en-GB" sz="1800" b="1" cap="all" baseline="0" dirty="0">
                <a:solidFill>
                  <a:srgbClr val="405088"/>
                </a:solidFill>
                <a:latin typeface="+mj-lt"/>
              </a:rPr>
              <a:t>044 221 91 02</a:t>
            </a:r>
            <a:br>
              <a:rPr dirty="0"/>
            </a:br>
            <a:r>
              <a:rPr lang="en-GB" sz="1800" b="1" cap="all" baseline="0" dirty="0">
                <a:solidFill>
                  <a:srgbClr val="405088"/>
                </a:solidFill>
                <a:latin typeface="+mj-lt"/>
              </a:rPr>
              <a:t>079 196 71 45</a:t>
            </a:r>
            <a:r>
              <a:rPr lang="en-US" sz="1800" b="1" cap="all" baseline="0" dirty="0">
                <a:solidFill>
                  <a:srgbClr val="405088"/>
                </a:solidFill>
                <a:latin typeface="+mj-lt"/>
              </a:rPr>
              <a:t>			</a:t>
            </a:r>
            <a:r>
              <a:rPr lang="en-GB" sz="1800" b="1" cap="all" baseline="0" dirty="0">
                <a:solidFill>
                  <a:srgbClr val="405088"/>
                </a:solidFill>
                <a:latin typeface="+mj-lt"/>
              </a:rPr>
              <a:t>079 101 66 71</a:t>
            </a:r>
            <a:endParaRPr lang="en-GB" sz="2400" b="1" cap="all" baseline="0" dirty="0">
              <a:solidFill>
                <a:schemeClr val="tx1"/>
              </a:solidFill>
              <a:latin typeface="+mj-lt"/>
            </a:endParaRPr>
          </a:p>
        </p:txBody>
      </p:sp>
      <p:sp>
        <p:nvSpPr>
          <p:cNvPr id="4" name="Textfeld 11"/>
          <p:cNvSpPr txBox="1">
            <a:spLocks noChangeArrowheads="1"/>
          </p:cNvSpPr>
          <p:nvPr/>
        </p:nvSpPr>
        <p:spPr bwMode="auto">
          <a:xfrm>
            <a:off x="457200" y="555625"/>
            <a:ext cx="48656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3200" b="1" dirty="0">
                <a:latin typeface="Calibri Light" panose="020F0302020204030204" pitchFamily="34" charset="0"/>
              </a:rPr>
              <a:t>Kontaktadressen</a:t>
            </a:r>
          </a:p>
        </p:txBody>
      </p:sp>
      <p:sp>
        <p:nvSpPr>
          <p:cNvPr id="5" name="Datumsplatzhalter 2"/>
          <p:cNvSpPr>
            <a:spLocks noGrp="1"/>
          </p:cNvSpPr>
          <p:nvPr>
            <p:ph type="dt" sz="half" idx="10"/>
          </p:nvPr>
        </p:nvSpPr>
        <p:spPr/>
        <p:txBody>
          <a:bodyPr/>
          <a:lstStyle>
            <a:lvl1pPr>
              <a:defRPr/>
            </a:lvl1pPr>
          </a:lstStyle>
          <a:p>
            <a:pPr>
              <a:defRPr/>
            </a:pPr>
            <a:r>
              <a:rPr lang="de-DE"/>
              <a:t>May 25, 2016</a:t>
            </a:r>
            <a:endParaRPr lang="en-US" dirty="0"/>
          </a:p>
        </p:txBody>
      </p:sp>
      <p:sp>
        <p:nvSpPr>
          <p:cNvPr id="6" name="Foliennummernplatzhalter 3"/>
          <p:cNvSpPr>
            <a:spLocks noGrp="1"/>
          </p:cNvSpPr>
          <p:nvPr>
            <p:ph type="sldNum" sz="quarter" idx="11"/>
          </p:nvPr>
        </p:nvSpPr>
        <p:spPr/>
        <p:txBody>
          <a:bodyPr/>
          <a:lstStyle>
            <a:lvl1pPr>
              <a:defRPr/>
            </a:lvl1pPr>
          </a:lstStyle>
          <a:p>
            <a:pPr>
              <a:defRPr/>
            </a:pPr>
            <a:fld id="{275F65CE-391F-41E6-9D0C-95709E35A521}" type="slidenum">
              <a:rPr lang="en-US"/>
              <a:pPr>
                <a:defRPr/>
              </a:pPr>
              <a:t>‹#›</a:t>
            </a:fld>
            <a:endParaRPr lang="en-US" dirty="0"/>
          </a:p>
        </p:txBody>
      </p:sp>
    </p:spTree>
    <p:extLst>
      <p:ext uri="{BB962C8B-B14F-4D97-AF65-F5344CB8AC3E}">
        <p14:creationId xmlns:p14="http://schemas.microsoft.com/office/powerpoint/2010/main" val="1888743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pic>
        <p:nvPicPr>
          <p:cNvPr id="2" name="Grafik 9"/>
          <p:cNvPicPr>
            <a:picLocks noChangeAspect="1"/>
          </p:cNvPicPr>
          <p:nvPr/>
        </p:nvPicPr>
        <p:blipFill>
          <a:blip r:embed="rId2" cstate="email">
            <a:extLst>
              <a:ext uri="{28A0092B-C50C-407E-A947-70E740481C1C}">
                <a14:useLocalDpi xmlns:a14="http://schemas.microsoft.com/office/drawing/2010/main"/>
              </a:ext>
            </a:extLst>
          </a:blip>
          <a:srcRect t="-209"/>
          <a:stretch>
            <a:fillRect/>
          </a:stretch>
        </p:blipFill>
        <p:spPr bwMode="auto">
          <a:xfrm>
            <a:off x="0" y="1114769"/>
            <a:ext cx="9144000" cy="438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umsplatzhalter 2"/>
          <p:cNvSpPr>
            <a:spLocks noGrp="1"/>
          </p:cNvSpPr>
          <p:nvPr>
            <p:ph type="dt" sz="half" idx="10"/>
          </p:nvPr>
        </p:nvSpPr>
        <p:spPr/>
        <p:txBody>
          <a:bodyPr/>
          <a:lstStyle>
            <a:lvl1pPr>
              <a:defRPr/>
            </a:lvl1pPr>
          </a:lstStyle>
          <a:p>
            <a:pPr>
              <a:defRPr/>
            </a:pPr>
            <a:r>
              <a:rPr lang="de-DE"/>
              <a:t>May 25, 2016</a:t>
            </a:r>
            <a:endParaRPr lang="en-US" dirty="0"/>
          </a:p>
        </p:txBody>
      </p:sp>
      <p:sp>
        <p:nvSpPr>
          <p:cNvPr id="5" name="Foliennummernplatzhalter 3"/>
          <p:cNvSpPr>
            <a:spLocks noGrp="1"/>
          </p:cNvSpPr>
          <p:nvPr>
            <p:ph type="sldNum" sz="quarter" idx="11"/>
          </p:nvPr>
        </p:nvSpPr>
        <p:spPr/>
        <p:txBody>
          <a:bodyPr/>
          <a:lstStyle>
            <a:lvl1pPr>
              <a:defRPr/>
            </a:lvl1pPr>
          </a:lstStyle>
          <a:p>
            <a:pPr>
              <a:defRPr/>
            </a:pPr>
            <a:fld id="{80DF55BD-DA0B-43AB-9BB1-A673CC4AF023}" type="slidenum">
              <a:rPr lang="en-US"/>
              <a:pPr>
                <a:defRPr/>
              </a:pPr>
              <a:t>‹#›</a:t>
            </a:fld>
            <a:endParaRPr lang="en-US" dirty="0"/>
          </a:p>
        </p:txBody>
      </p:sp>
    </p:spTree>
    <p:extLst>
      <p:ext uri="{BB962C8B-B14F-4D97-AF65-F5344CB8AC3E}">
        <p14:creationId xmlns:p14="http://schemas.microsoft.com/office/powerpoint/2010/main" val="2193056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r>
              <a:rPr lang="de-DE"/>
              <a:t>May 25, 2016</a:t>
            </a:r>
            <a:endParaRPr lang="de-CH"/>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de-CH"/>
          </a:p>
        </p:txBody>
      </p:sp>
      <p:sp>
        <p:nvSpPr>
          <p:cNvPr id="6" name="Slide Number Placeholder 5"/>
          <p:cNvSpPr>
            <a:spLocks noGrp="1"/>
          </p:cNvSpPr>
          <p:nvPr>
            <p:ph type="sldNum" sz="quarter" idx="12"/>
          </p:nvPr>
        </p:nvSpPr>
        <p:spPr/>
        <p:txBody>
          <a:bodyPr/>
          <a:lstStyle/>
          <a:p>
            <a:fld id="{627B9BA9-ADDE-43E5-AE96-6ED0875E4B21}" type="slidenum">
              <a:rPr lang="de-CH" smtClean="0"/>
              <a:t>‹#›</a:t>
            </a:fld>
            <a:endParaRPr lang="de-CH"/>
          </a:p>
        </p:txBody>
      </p:sp>
    </p:spTree>
    <p:extLst>
      <p:ext uri="{BB962C8B-B14F-4D97-AF65-F5344CB8AC3E}">
        <p14:creationId xmlns:p14="http://schemas.microsoft.com/office/powerpoint/2010/main" val="38516942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with Subtitle Only">
    <p:spTree>
      <p:nvGrpSpPr>
        <p:cNvPr id="1" name=""/>
        <p:cNvGrpSpPr/>
        <p:nvPr/>
      </p:nvGrpSpPr>
      <p:grpSpPr>
        <a:xfrm>
          <a:off x="0" y="0"/>
          <a:ext cx="0" cy="0"/>
          <a:chOff x="0" y="0"/>
          <a:chExt cx="0" cy="0"/>
        </a:xfrm>
      </p:grpSpPr>
      <p:sp>
        <p:nvSpPr>
          <p:cNvPr id="5" name="Title 1"/>
          <p:cNvSpPr>
            <a:spLocks noGrp="1"/>
          </p:cNvSpPr>
          <p:nvPr>
            <p:ph type="title"/>
          </p:nvPr>
        </p:nvSpPr>
        <p:spPr>
          <a:xfrm>
            <a:off x="391887" y="227014"/>
            <a:ext cx="8356826" cy="515936"/>
          </a:xfrm>
        </p:spPr>
        <p:txBody>
          <a:bodyPr>
            <a:noAutofit/>
          </a:bodyPr>
          <a:lstStyle/>
          <a:p>
            <a:r>
              <a:rPr lang="en-US"/>
              <a:t>Click to edit Master title style</a:t>
            </a:r>
            <a:endParaRPr lang="nl-BE" dirty="0"/>
          </a:p>
        </p:txBody>
      </p:sp>
      <p:sp>
        <p:nvSpPr>
          <p:cNvPr id="6" name="Text Placeholder 10"/>
          <p:cNvSpPr>
            <a:spLocks noGrp="1"/>
          </p:cNvSpPr>
          <p:nvPr>
            <p:ph type="body" sz="quarter" idx="12" hasCustomPrompt="1"/>
          </p:nvPr>
        </p:nvSpPr>
        <p:spPr>
          <a:xfrm>
            <a:off x="395288" y="695326"/>
            <a:ext cx="8353425" cy="665162"/>
          </a:xfrm>
        </p:spPr>
        <p:txBody>
          <a:bodyPr>
            <a:noAutofit/>
          </a:bodyPr>
          <a:lstStyle>
            <a:lvl1pPr marL="0" indent="0">
              <a:buNone/>
              <a:defRPr sz="2000">
                <a:solidFill>
                  <a:schemeClr val="accent5"/>
                </a:solidFill>
              </a:defRPr>
            </a:lvl1pPr>
            <a:lvl2pPr>
              <a:buNone/>
              <a:defRPr sz="2000">
                <a:solidFill>
                  <a:schemeClr val="accent1"/>
                </a:solidFill>
              </a:defRPr>
            </a:lvl2pPr>
            <a:lvl3pPr>
              <a:buNone/>
              <a:defRPr sz="2000">
                <a:solidFill>
                  <a:schemeClr val="accent1"/>
                </a:solidFill>
              </a:defRPr>
            </a:lvl3pPr>
            <a:lvl4pPr>
              <a:buNone/>
              <a:defRPr sz="2000">
                <a:solidFill>
                  <a:schemeClr val="accent1"/>
                </a:solidFill>
              </a:defRPr>
            </a:lvl4pPr>
            <a:lvl5pPr>
              <a:buNone/>
              <a:defRPr sz="2000">
                <a:solidFill>
                  <a:schemeClr val="accent1"/>
                </a:solidFill>
              </a:defRPr>
            </a:lvl5pPr>
          </a:lstStyle>
          <a:p>
            <a:pPr lvl="0"/>
            <a:r>
              <a:rPr lang="en-US"/>
              <a:t>Type subtitle</a:t>
            </a:r>
          </a:p>
        </p:txBody>
      </p:sp>
      <p:sp>
        <p:nvSpPr>
          <p:cNvPr id="10" name="Date Placeholder 9"/>
          <p:cNvSpPr>
            <a:spLocks noGrp="1"/>
          </p:cNvSpPr>
          <p:nvPr>
            <p:ph type="dt" sz="half" idx="13"/>
          </p:nvPr>
        </p:nvSpPr>
        <p:spPr/>
        <p:txBody>
          <a:bodyPr/>
          <a:lstStyle/>
          <a:p>
            <a:r>
              <a:rPr lang="de-DE"/>
              <a:t>May 25, 2016</a:t>
            </a:r>
            <a:endParaRPr lang="nl-BE" dirty="0"/>
          </a:p>
        </p:txBody>
      </p:sp>
      <p:sp>
        <p:nvSpPr>
          <p:cNvPr id="11" name="Slide Number Placeholder 10"/>
          <p:cNvSpPr>
            <a:spLocks noGrp="1"/>
          </p:cNvSpPr>
          <p:nvPr>
            <p:ph type="sldNum" sz="quarter" idx="14"/>
          </p:nvPr>
        </p:nvSpPr>
        <p:spPr/>
        <p:txBody>
          <a:bodyPr/>
          <a:lstStyle/>
          <a:p>
            <a:fld id="{328AA9C7-BFB6-46B6-809D-382BACFC0733}" type="slidenum">
              <a:rPr lang="nl-BE" smtClean="0"/>
              <a:pPr/>
              <a:t>‹#›</a:t>
            </a:fld>
            <a:endParaRPr lang="nl-BE" dirty="0"/>
          </a:p>
        </p:txBody>
      </p:sp>
      <p:sp>
        <p:nvSpPr>
          <p:cNvPr id="12" name="Footer Placeholder 11"/>
          <p:cNvSpPr>
            <a:spLocks noGrp="1"/>
          </p:cNvSpPr>
          <p:nvPr>
            <p:ph type="ftr" sz="quarter" idx="15"/>
          </p:nvPr>
        </p:nvSpPr>
        <p:spPr>
          <a:xfrm>
            <a:off x="609582" y="6520968"/>
            <a:ext cx="2490805" cy="150132"/>
          </a:xfrm>
          <a:prstGeom prst="rect">
            <a:avLst/>
          </a:prstGeom>
        </p:spPr>
        <p:txBody>
          <a:bodyPr/>
          <a:lstStyle/>
          <a:p>
            <a:endParaRPr lang="nl-BE" dirty="0"/>
          </a:p>
        </p:txBody>
      </p:sp>
    </p:spTree>
    <p:extLst>
      <p:ext uri="{BB962C8B-B14F-4D97-AF65-F5344CB8AC3E}">
        <p14:creationId xmlns:p14="http://schemas.microsoft.com/office/powerpoint/2010/main" val="30018785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V Foli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28650" y="365126"/>
            <a:ext cx="6695515" cy="709051"/>
          </a:xfrm>
        </p:spPr>
        <p:txBody>
          <a:bodyPr/>
          <a:lstStyle>
            <a:lvl1pPr>
              <a:defRPr/>
            </a:lvl1pPr>
          </a:lstStyle>
          <a:p>
            <a:r>
              <a:rPr lang="de-DE" dirty="0"/>
              <a:t>Mitarbeitername</a:t>
            </a:r>
            <a:endParaRPr lang="de-CH" dirty="0"/>
          </a:p>
        </p:txBody>
      </p:sp>
      <p:sp>
        <p:nvSpPr>
          <p:cNvPr id="3" name="Datumsplatzhalter 2"/>
          <p:cNvSpPr>
            <a:spLocks noGrp="1"/>
          </p:cNvSpPr>
          <p:nvPr>
            <p:ph type="dt" sz="half" idx="10"/>
          </p:nvPr>
        </p:nvSpPr>
        <p:spPr/>
        <p:txBody>
          <a:bodyPr/>
          <a:lstStyle/>
          <a:p>
            <a:r>
              <a:rPr lang="de-DE"/>
              <a:t>May 25, 2016</a:t>
            </a:r>
            <a:endParaRPr lang="de-CH"/>
          </a:p>
        </p:txBody>
      </p:sp>
      <p:sp>
        <p:nvSpPr>
          <p:cNvPr id="4" name="Foliennummernplatzhalter 3"/>
          <p:cNvSpPr>
            <a:spLocks noGrp="1"/>
          </p:cNvSpPr>
          <p:nvPr>
            <p:ph type="sldNum" sz="quarter" idx="11"/>
          </p:nvPr>
        </p:nvSpPr>
        <p:spPr/>
        <p:txBody>
          <a:bodyPr/>
          <a:lstStyle/>
          <a:p>
            <a:fld id="{627B9BA9-ADDE-43E5-AE96-6ED0875E4B21}" type="slidenum">
              <a:rPr lang="de-CH" smtClean="0"/>
              <a:pPr/>
              <a:t>‹#›</a:t>
            </a:fld>
            <a:endParaRPr lang="de-CH"/>
          </a:p>
        </p:txBody>
      </p:sp>
      <p:sp>
        <p:nvSpPr>
          <p:cNvPr id="5" name="Content Placeholder 2"/>
          <p:cNvSpPr>
            <a:spLocks noGrp="1"/>
          </p:cNvSpPr>
          <p:nvPr>
            <p:ph idx="1"/>
          </p:nvPr>
        </p:nvSpPr>
        <p:spPr>
          <a:xfrm>
            <a:off x="2779294" y="2153653"/>
            <a:ext cx="5736055" cy="4114801"/>
          </a:xfrm>
        </p:spPr>
        <p:txBody>
          <a:bodyPr>
            <a:normAutofit/>
          </a:bodyPr>
          <a:lstStyle>
            <a:lvl1pPr>
              <a:defRPr sz="2000"/>
            </a:lvl1pPr>
            <a:lvl2pPr>
              <a:defRPr sz="1800"/>
            </a:lvl2pPr>
            <a:lvl3pPr>
              <a:defRPr sz="1600"/>
            </a:lvl3pPr>
            <a:lvl4pPr>
              <a:defRPr sz="1400"/>
            </a:lvl4pPr>
            <a:lvl5pPr>
              <a:defRPr sz="1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6" name="Content Placeholder 2"/>
          <p:cNvSpPr>
            <a:spLocks noGrp="1"/>
          </p:cNvSpPr>
          <p:nvPr>
            <p:ph idx="13"/>
          </p:nvPr>
        </p:nvSpPr>
        <p:spPr>
          <a:xfrm>
            <a:off x="628649" y="4514702"/>
            <a:ext cx="2057401" cy="1753752"/>
          </a:xfrm>
        </p:spPr>
        <p:txBody>
          <a:bodyPr>
            <a:normAutofit/>
          </a:bodyPr>
          <a:lstStyle>
            <a:lvl1pPr marL="0" indent="0">
              <a:buNone/>
              <a:defRPr sz="2000"/>
            </a:lvl1pPr>
            <a:lvl2pPr>
              <a:defRPr sz="1800"/>
            </a:lvl2pPr>
            <a:lvl3pPr>
              <a:defRPr sz="1600"/>
            </a:lvl3pPr>
            <a:lvl4pPr>
              <a:defRPr sz="1400"/>
            </a:lvl4pPr>
            <a:lvl5pPr>
              <a:defRPr sz="1400"/>
            </a:lvl5pPr>
          </a:lstStyle>
          <a:p>
            <a:pPr lvl="0"/>
            <a:r>
              <a:rPr lang="de-DE"/>
              <a:t>Textmasterformat bearbeiten</a:t>
            </a:r>
          </a:p>
        </p:txBody>
      </p:sp>
      <p:sp>
        <p:nvSpPr>
          <p:cNvPr id="7" name="Textfeld 6"/>
          <p:cNvSpPr txBox="1"/>
          <p:nvPr userDrawn="1"/>
        </p:nvSpPr>
        <p:spPr>
          <a:xfrm>
            <a:off x="628648" y="4145370"/>
            <a:ext cx="2057401" cy="369332"/>
          </a:xfrm>
          <a:prstGeom prst="rect">
            <a:avLst/>
          </a:prstGeom>
          <a:noFill/>
          <a:ln>
            <a:noFill/>
          </a:ln>
        </p:spPr>
        <p:txBody>
          <a:bodyPr wrap="square" rtlCol="0">
            <a:spAutoFit/>
          </a:bodyPr>
          <a:lstStyle/>
          <a:p>
            <a:r>
              <a:rPr lang="en-GB" dirty="0">
                <a:solidFill>
                  <a:srgbClr val="405088"/>
                </a:solidFill>
              </a:rPr>
              <a:t>Career</a:t>
            </a:r>
          </a:p>
        </p:txBody>
      </p:sp>
      <p:sp>
        <p:nvSpPr>
          <p:cNvPr id="8" name="Textfeld 7"/>
          <p:cNvSpPr txBox="1"/>
          <p:nvPr userDrawn="1"/>
        </p:nvSpPr>
        <p:spPr>
          <a:xfrm>
            <a:off x="2779294" y="1787457"/>
            <a:ext cx="3046471" cy="369332"/>
          </a:xfrm>
          <a:prstGeom prst="rect">
            <a:avLst/>
          </a:prstGeom>
          <a:noFill/>
        </p:spPr>
        <p:txBody>
          <a:bodyPr wrap="square" rtlCol="0">
            <a:spAutoFit/>
          </a:bodyPr>
          <a:lstStyle/>
          <a:p>
            <a:r>
              <a:rPr lang="en-GB" dirty="0">
                <a:solidFill>
                  <a:srgbClr val="405088"/>
                </a:solidFill>
              </a:rPr>
              <a:t>Skills</a:t>
            </a:r>
            <a:r>
              <a:rPr lang="en-GB"/>
              <a:t> </a:t>
            </a:r>
            <a:r>
              <a:rPr lang="en-GB" baseline="0" dirty="0">
                <a:solidFill>
                  <a:srgbClr val="405088"/>
                </a:solidFill>
              </a:rPr>
              <a:t>and</a:t>
            </a:r>
            <a:r>
              <a:rPr lang="en-GB"/>
              <a:t> </a:t>
            </a:r>
            <a:r>
              <a:rPr lang="en-GB" baseline="0" dirty="0">
                <a:solidFill>
                  <a:srgbClr val="405088"/>
                </a:solidFill>
              </a:rPr>
              <a:t>experience</a:t>
            </a:r>
            <a:endParaRPr lang="en-GB" dirty="0">
              <a:solidFill>
                <a:srgbClr val="405088"/>
              </a:solidFill>
            </a:endParaRPr>
          </a:p>
        </p:txBody>
      </p:sp>
      <p:sp>
        <p:nvSpPr>
          <p:cNvPr id="9" name="Textfeld 8"/>
          <p:cNvSpPr txBox="1"/>
          <p:nvPr userDrawn="1"/>
        </p:nvSpPr>
        <p:spPr>
          <a:xfrm>
            <a:off x="959224" y="2510118"/>
            <a:ext cx="1021976" cy="923330"/>
          </a:xfrm>
          <a:prstGeom prst="rect">
            <a:avLst/>
          </a:prstGeom>
          <a:noFill/>
          <a:ln>
            <a:solidFill>
              <a:schemeClr val="tx1"/>
            </a:solidFill>
          </a:ln>
        </p:spPr>
        <p:txBody>
          <a:bodyPr wrap="square" rtlCol="0">
            <a:spAutoFit/>
          </a:bodyPr>
          <a:lstStyle/>
          <a:p>
            <a:r>
              <a:rPr lang="en-GB"/>
              <a:t>Hier Foto einfügen</a:t>
            </a:r>
          </a:p>
        </p:txBody>
      </p:sp>
      <p:sp>
        <p:nvSpPr>
          <p:cNvPr id="11" name="Textplatzhalter 10"/>
          <p:cNvSpPr>
            <a:spLocks noGrp="1"/>
          </p:cNvSpPr>
          <p:nvPr>
            <p:ph type="body" sz="quarter" idx="14" hasCustomPrompt="1"/>
          </p:nvPr>
        </p:nvSpPr>
        <p:spPr>
          <a:xfrm>
            <a:off x="628650" y="1236663"/>
            <a:ext cx="4633913" cy="484187"/>
          </a:xfrm>
        </p:spPr>
        <p:txBody>
          <a:bodyPr>
            <a:normAutofit/>
          </a:bodyPr>
          <a:lstStyle>
            <a:lvl1pPr marL="0" indent="0">
              <a:buNone/>
              <a:defRPr sz="2800">
                <a:solidFill>
                  <a:schemeClr val="bg1">
                    <a:lumMod val="50000"/>
                  </a:schemeClr>
                </a:solidFill>
              </a:defRPr>
            </a:lvl1pPr>
            <a:lvl2pPr marL="457200" indent="0">
              <a:buNone/>
              <a:defRPr/>
            </a:lvl2pPr>
          </a:lstStyle>
          <a:p>
            <a:pPr lvl="0"/>
            <a:r>
              <a:rPr lang="de-CH" dirty="0"/>
              <a:t>Titel / Zertifikate</a:t>
            </a:r>
          </a:p>
        </p:txBody>
      </p:sp>
    </p:spTree>
    <p:extLst>
      <p:ext uri="{BB962C8B-B14F-4D97-AF65-F5344CB8AC3E}">
        <p14:creationId xmlns:p14="http://schemas.microsoft.com/office/powerpoint/2010/main" val="996902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de-DE"/>
              <a:t>May 25, 2016</a:t>
            </a:r>
            <a:endParaRPr lang="de-CH"/>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de-CH"/>
          </a:p>
        </p:txBody>
      </p:sp>
      <p:sp>
        <p:nvSpPr>
          <p:cNvPr id="4" name="Slide Number Placeholder 3"/>
          <p:cNvSpPr>
            <a:spLocks noGrp="1"/>
          </p:cNvSpPr>
          <p:nvPr>
            <p:ph type="sldNum" sz="quarter" idx="12"/>
          </p:nvPr>
        </p:nvSpPr>
        <p:spPr/>
        <p:txBody>
          <a:bodyPr/>
          <a:lstStyle/>
          <a:p>
            <a:fld id="{627B9BA9-ADDE-43E5-AE96-6ED0875E4B21}" type="slidenum">
              <a:rPr lang="de-CH" smtClean="0"/>
              <a:t>‹#›</a:t>
            </a:fld>
            <a:endParaRPr lang="de-CH"/>
          </a:p>
        </p:txBody>
      </p:sp>
    </p:spTree>
    <p:extLst>
      <p:ext uri="{BB962C8B-B14F-4D97-AF65-F5344CB8AC3E}">
        <p14:creationId xmlns:p14="http://schemas.microsoft.com/office/powerpoint/2010/main" val="4900432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Titelmasterformat durch Klicken bearbeiten</a:t>
            </a:r>
            <a:endParaRPr lang="en-US" dirty="0"/>
          </a:p>
        </p:txBody>
      </p:sp>
      <p:sp>
        <p:nvSpPr>
          <p:cNvPr id="3" name="Date Placeholder 2"/>
          <p:cNvSpPr>
            <a:spLocks noGrp="1"/>
          </p:cNvSpPr>
          <p:nvPr>
            <p:ph type="dt" sz="half" idx="10"/>
          </p:nvPr>
        </p:nvSpPr>
        <p:spPr/>
        <p:txBody>
          <a:bodyPr/>
          <a:lstStyle/>
          <a:p>
            <a:r>
              <a:rPr lang="de-DE"/>
              <a:t>May 25, 2016</a:t>
            </a:r>
            <a:endParaRPr lang="de-CH" dirty="0"/>
          </a:p>
        </p:txBody>
      </p:sp>
      <p:sp>
        <p:nvSpPr>
          <p:cNvPr id="5" name="Slide Number Placeholder 4"/>
          <p:cNvSpPr>
            <a:spLocks noGrp="1"/>
          </p:cNvSpPr>
          <p:nvPr>
            <p:ph type="sldNum" sz="quarter" idx="12"/>
          </p:nvPr>
        </p:nvSpPr>
        <p:spPr/>
        <p:txBody>
          <a:bodyPr/>
          <a:lstStyle/>
          <a:p>
            <a:fld id="{627B9BA9-ADDE-43E5-AE96-6ED0875E4B21}" type="slidenum">
              <a:rPr lang="de-CH"/>
              <a:pPr/>
              <a:t>‹#›</a:t>
            </a:fld>
            <a:endParaRPr lang="de-CH" dirty="0"/>
          </a:p>
        </p:txBody>
      </p:sp>
    </p:spTree>
    <p:extLst>
      <p:ext uri="{BB962C8B-B14F-4D97-AF65-F5344CB8AC3E}">
        <p14:creationId xmlns:p14="http://schemas.microsoft.com/office/powerpoint/2010/main" val="1834962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with Subtitle Only">
    <p:spTree>
      <p:nvGrpSpPr>
        <p:cNvPr id="1" name=""/>
        <p:cNvGrpSpPr/>
        <p:nvPr/>
      </p:nvGrpSpPr>
      <p:grpSpPr>
        <a:xfrm>
          <a:off x="0" y="0"/>
          <a:ext cx="0" cy="0"/>
          <a:chOff x="0" y="0"/>
          <a:chExt cx="0" cy="0"/>
        </a:xfrm>
      </p:grpSpPr>
      <p:sp>
        <p:nvSpPr>
          <p:cNvPr id="5" name="Title 1"/>
          <p:cNvSpPr>
            <a:spLocks noGrp="1"/>
          </p:cNvSpPr>
          <p:nvPr>
            <p:ph type="title"/>
          </p:nvPr>
        </p:nvSpPr>
        <p:spPr>
          <a:xfrm>
            <a:off x="391887" y="227014"/>
            <a:ext cx="8356826" cy="515936"/>
          </a:xfrm>
        </p:spPr>
        <p:txBody>
          <a:bodyPr>
            <a:noAutofit/>
          </a:bodyPr>
          <a:lstStyle/>
          <a:p>
            <a:r>
              <a:rPr lang="en-US"/>
              <a:t>Click to edit Master title style</a:t>
            </a:r>
            <a:endParaRPr lang="nl-BE" dirty="0"/>
          </a:p>
        </p:txBody>
      </p:sp>
      <p:sp>
        <p:nvSpPr>
          <p:cNvPr id="6" name="Text Placeholder 10"/>
          <p:cNvSpPr>
            <a:spLocks noGrp="1"/>
          </p:cNvSpPr>
          <p:nvPr>
            <p:ph type="body" sz="quarter" idx="12" hasCustomPrompt="1"/>
          </p:nvPr>
        </p:nvSpPr>
        <p:spPr>
          <a:xfrm>
            <a:off x="395288" y="695326"/>
            <a:ext cx="8353425" cy="665162"/>
          </a:xfrm>
        </p:spPr>
        <p:txBody>
          <a:bodyPr>
            <a:noAutofit/>
          </a:bodyPr>
          <a:lstStyle>
            <a:lvl1pPr marL="0" indent="0">
              <a:buNone/>
              <a:defRPr sz="2000">
                <a:solidFill>
                  <a:schemeClr val="accent5"/>
                </a:solidFill>
              </a:defRPr>
            </a:lvl1pPr>
            <a:lvl2pPr>
              <a:buNone/>
              <a:defRPr sz="2000">
                <a:solidFill>
                  <a:schemeClr val="accent1"/>
                </a:solidFill>
              </a:defRPr>
            </a:lvl2pPr>
            <a:lvl3pPr>
              <a:buNone/>
              <a:defRPr sz="2000">
                <a:solidFill>
                  <a:schemeClr val="accent1"/>
                </a:solidFill>
              </a:defRPr>
            </a:lvl3pPr>
            <a:lvl4pPr>
              <a:buNone/>
              <a:defRPr sz="2000">
                <a:solidFill>
                  <a:schemeClr val="accent1"/>
                </a:solidFill>
              </a:defRPr>
            </a:lvl4pPr>
            <a:lvl5pPr>
              <a:buNone/>
              <a:defRPr sz="2000">
                <a:solidFill>
                  <a:schemeClr val="accent1"/>
                </a:solidFill>
              </a:defRPr>
            </a:lvl5pPr>
          </a:lstStyle>
          <a:p>
            <a:pPr lvl="0"/>
            <a:r>
              <a:rPr lang="en-US"/>
              <a:t>Type subtitle</a:t>
            </a:r>
          </a:p>
        </p:txBody>
      </p:sp>
      <p:sp>
        <p:nvSpPr>
          <p:cNvPr id="10" name="Date Placeholder 9"/>
          <p:cNvSpPr>
            <a:spLocks noGrp="1"/>
          </p:cNvSpPr>
          <p:nvPr>
            <p:ph type="dt" sz="half" idx="13"/>
          </p:nvPr>
        </p:nvSpPr>
        <p:spPr/>
        <p:txBody>
          <a:bodyPr/>
          <a:lstStyle/>
          <a:p>
            <a:r>
              <a:rPr lang="de-DE"/>
              <a:t>May 25, 2016</a:t>
            </a:r>
            <a:endParaRPr lang="nl-BE" dirty="0"/>
          </a:p>
        </p:txBody>
      </p:sp>
      <p:sp>
        <p:nvSpPr>
          <p:cNvPr id="11" name="Slide Number Placeholder 10"/>
          <p:cNvSpPr>
            <a:spLocks noGrp="1"/>
          </p:cNvSpPr>
          <p:nvPr>
            <p:ph type="sldNum" sz="quarter" idx="14"/>
          </p:nvPr>
        </p:nvSpPr>
        <p:spPr/>
        <p:txBody>
          <a:bodyPr/>
          <a:lstStyle/>
          <a:p>
            <a:fld id="{328AA9C7-BFB6-46B6-809D-382BACFC0733}" type="slidenum">
              <a:rPr lang="nl-BE"/>
              <a:pPr/>
              <a:t>‹#›</a:t>
            </a:fld>
            <a:endParaRPr lang="nl-BE" dirty="0"/>
          </a:p>
        </p:txBody>
      </p:sp>
    </p:spTree>
    <p:extLst>
      <p:ext uri="{BB962C8B-B14F-4D97-AF65-F5344CB8AC3E}">
        <p14:creationId xmlns:p14="http://schemas.microsoft.com/office/powerpoint/2010/main" val="24024817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elfolie">
    <p:spTree>
      <p:nvGrpSpPr>
        <p:cNvPr id="1" name=""/>
        <p:cNvGrpSpPr/>
        <p:nvPr/>
      </p:nvGrpSpPr>
      <p:grpSpPr>
        <a:xfrm>
          <a:off x="0" y="0"/>
          <a:ext cx="0" cy="0"/>
          <a:chOff x="0" y="0"/>
          <a:chExt cx="0" cy="0"/>
        </a:xfrm>
      </p:grpSpPr>
      <p:pic>
        <p:nvPicPr>
          <p:cNvPr id="9" name="Grafik 8"/>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3743" y="1358609"/>
            <a:ext cx="9144000" cy="3529413"/>
          </a:xfrm>
          <a:prstGeom prst="rect">
            <a:avLst/>
          </a:prstGeom>
        </p:spPr>
      </p:pic>
      <p:sp>
        <p:nvSpPr>
          <p:cNvPr id="5" name="Rechteck 4"/>
          <p:cNvSpPr/>
          <p:nvPr userDrawn="1"/>
        </p:nvSpPr>
        <p:spPr>
          <a:xfrm>
            <a:off x="3559175" y="4057650"/>
            <a:ext cx="5584825" cy="1692701"/>
          </a:xfrm>
          <a:prstGeom prst="rect">
            <a:avLst/>
          </a:prstGeom>
          <a:solidFill>
            <a:srgbClr val="38548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CH" sz="1350" dirty="0">
              <a:latin typeface="+mj-lt"/>
            </a:endParaRPr>
          </a:p>
        </p:txBody>
      </p:sp>
      <p:sp>
        <p:nvSpPr>
          <p:cNvPr id="12" name="Untertitel 2"/>
          <p:cNvSpPr>
            <a:spLocks noGrp="1"/>
          </p:cNvSpPr>
          <p:nvPr>
            <p:ph type="subTitle" idx="1"/>
          </p:nvPr>
        </p:nvSpPr>
        <p:spPr>
          <a:xfrm>
            <a:off x="3604436" y="5309517"/>
            <a:ext cx="5539564" cy="714781"/>
          </a:xfrm>
        </p:spPr>
        <p:txBody>
          <a:bodyPr anchor="ct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13" name="Titel 1"/>
          <p:cNvSpPr>
            <a:spLocks noGrp="1"/>
          </p:cNvSpPr>
          <p:nvPr>
            <p:ph type="ctrTitle"/>
          </p:nvPr>
        </p:nvSpPr>
        <p:spPr>
          <a:xfrm>
            <a:off x="3604436" y="4182152"/>
            <a:ext cx="5539564" cy="1137686"/>
          </a:xfrm>
        </p:spPr>
        <p:txBody>
          <a:bodyPr>
            <a:normAutofit/>
          </a:bodyPr>
          <a:lstStyle>
            <a:lvl1pPr algn="l">
              <a:defRPr sz="3200">
                <a:solidFill>
                  <a:schemeClr val="bg1"/>
                </a:solidFill>
              </a:defRPr>
            </a:lvl1pPr>
          </a:lstStyle>
          <a:p>
            <a:r>
              <a:rPr lang="de-DE"/>
              <a:t>Titelmasterformat durch Klicken bearbeiten</a:t>
            </a:r>
            <a:endParaRPr lang="en-US" dirty="0"/>
          </a:p>
        </p:txBody>
      </p:sp>
      <p:sp>
        <p:nvSpPr>
          <p:cNvPr id="6" name="Datumsplatzhalter 3"/>
          <p:cNvSpPr>
            <a:spLocks noGrp="1"/>
          </p:cNvSpPr>
          <p:nvPr>
            <p:ph type="dt" sz="half" idx="10"/>
          </p:nvPr>
        </p:nvSpPr>
        <p:spPr/>
        <p:txBody>
          <a:bodyPr/>
          <a:lstStyle>
            <a:lvl1pPr>
              <a:defRPr/>
            </a:lvl1pPr>
          </a:lstStyle>
          <a:p>
            <a:pPr>
              <a:defRPr/>
            </a:pPr>
            <a:r>
              <a:rPr lang="de-DE"/>
              <a:t>May 25, 2016</a:t>
            </a:r>
            <a:endParaRPr lang="en-US" dirty="0"/>
          </a:p>
        </p:txBody>
      </p:sp>
      <p:sp>
        <p:nvSpPr>
          <p:cNvPr id="7" name="Fußzeilenplatzhalter 4"/>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8" name="Foliennummernplatzhalter 5"/>
          <p:cNvSpPr>
            <a:spLocks noGrp="1"/>
          </p:cNvSpPr>
          <p:nvPr>
            <p:ph type="sldNum" sz="quarter" idx="12"/>
          </p:nvPr>
        </p:nvSpPr>
        <p:spPr/>
        <p:txBody>
          <a:bodyPr/>
          <a:lstStyle>
            <a:lvl1pPr>
              <a:defRPr/>
            </a:lvl1pPr>
          </a:lstStyle>
          <a:p>
            <a:pPr>
              <a:defRPr/>
            </a:pPr>
            <a:fld id="{039C0483-6C33-44FD-9A5B-E173B4BE7F68}" type="slidenum">
              <a:rPr lang="en-US"/>
              <a:pPr>
                <a:defRPr/>
              </a:pPr>
              <a:t>‹#›</a:t>
            </a:fld>
            <a:endParaRPr lang="en-US" dirty="0"/>
          </a:p>
        </p:txBody>
      </p:sp>
    </p:spTree>
    <p:extLst>
      <p:ext uri="{BB962C8B-B14F-4D97-AF65-F5344CB8AC3E}">
        <p14:creationId xmlns:p14="http://schemas.microsoft.com/office/powerpoint/2010/main" val="1368296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folie">
    <p:spTree>
      <p:nvGrpSpPr>
        <p:cNvPr id="1" name=""/>
        <p:cNvGrpSpPr/>
        <p:nvPr/>
      </p:nvGrpSpPr>
      <p:grpSpPr>
        <a:xfrm>
          <a:off x="0" y="0"/>
          <a:ext cx="0" cy="0"/>
          <a:chOff x="0" y="0"/>
          <a:chExt cx="0" cy="0"/>
        </a:xfrm>
      </p:grpSpPr>
      <p:pic>
        <p:nvPicPr>
          <p:cNvPr id="9" name="Grafik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324444"/>
            <a:ext cx="9144000" cy="3949293"/>
          </a:xfrm>
          <a:prstGeom prst="rect">
            <a:avLst/>
          </a:prstGeom>
        </p:spPr>
      </p:pic>
      <p:sp>
        <p:nvSpPr>
          <p:cNvPr id="5" name="Rechteck 4"/>
          <p:cNvSpPr/>
          <p:nvPr/>
        </p:nvSpPr>
        <p:spPr>
          <a:xfrm>
            <a:off x="3559175" y="4057650"/>
            <a:ext cx="5584825" cy="203358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CH" sz="1350" dirty="0">
              <a:latin typeface="+mj-lt"/>
            </a:endParaRPr>
          </a:p>
        </p:txBody>
      </p:sp>
      <p:sp>
        <p:nvSpPr>
          <p:cNvPr id="12" name="Untertitel 2"/>
          <p:cNvSpPr>
            <a:spLocks noGrp="1"/>
          </p:cNvSpPr>
          <p:nvPr>
            <p:ph type="subTitle" idx="1"/>
          </p:nvPr>
        </p:nvSpPr>
        <p:spPr>
          <a:xfrm>
            <a:off x="3604436" y="5309517"/>
            <a:ext cx="5539564" cy="714781"/>
          </a:xfrm>
        </p:spPr>
        <p:txBody>
          <a:bodyPr anchor="ctr"/>
          <a:lstStyle>
            <a:lvl1pPr marL="0" indent="0" algn="l">
              <a:buNone/>
              <a:defRPr sz="20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13" name="Titel 1"/>
          <p:cNvSpPr>
            <a:spLocks noGrp="1"/>
          </p:cNvSpPr>
          <p:nvPr>
            <p:ph type="ctrTitle"/>
          </p:nvPr>
        </p:nvSpPr>
        <p:spPr>
          <a:xfrm>
            <a:off x="3604436" y="4182152"/>
            <a:ext cx="5539564" cy="1137686"/>
          </a:xfrm>
        </p:spPr>
        <p:txBody>
          <a:bodyPr>
            <a:normAutofit/>
          </a:bodyPr>
          <a:lstStyle>
            <a:lvl1pPr algn="l">
              <a:defRPr sz="3600">
                <a:solidFill>
                  <a:schemeClr val="bg1"/>
                </a:solidFill>
              </a:defRPr>
            </a:lvl1pPr>
          </a:lstStyle>
          <a:p>
            <a:r>
              <a:rPr lang="de-DE"/>
              <a:t>Titelmasterformat durch Klicken bearbeiten</a:t>
            </a:r>
            <a:endParaRPr lang="en-US" dirty="0"/>
          </a:p>
        </p:txBody>
      </p:sp>
      <p:sp>
        <p:nvSpPr>
          <p:cNvPr id="10" name="Rechteck 9"/>
          <p:cNvSpPr/>
          <p:nvPr/>
        </p:nvSpPr>
        <p:spPr>
          <a:xfrm>
            <a:off x="113122" y="6165130"/>
            <a:ext cx="8927184" cy="57503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hteck 1"/>
          <p:cNvSpPr/>
          <p:nvPr/>
        </p:nvSpPr>
        <p:spPr>
          <a:xfrm>
            <a:off x="4419600" y="62753"/>
            <a:ext cx="4724400" cy="1228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Bild 6" descr="GWP_Logo_RGB.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59538" y="282575"/>
            <a:ext cx="2247900" cy="108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23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endParaRPr lang="en-US" dirty="0"/>
          </a:p>
        </p:txBody>
      </p:sp>
      <p:sp>
        <p:nvSpPr>
          <p:cNvPr id="3" name="Inhaltsplatzhalter 2"/>
          <p:cNvSpPr>
            <a:spLocks noGrp="1"/>
          </p:cNvSpPr>
          <p:nvPr>
            <p:ph idx="1"/>
          </p:nvPr>
        </p:nvSpPr>
        <p:spPr>
          <a:xfrm>
            <a:off x="628650" y="1800225"/>
            <a:ext cx="7886700" cy="4079875"/>
          </a:xfrm>
        </p:spPr>
        <p:txBody>
          <a:bodyPr/>
          <a:lstStyle>
            <a:lvl1pPr>
              <a:defRPr sz="2000"/>
            </a:lvl1pPr>
            <a:lvl2pPr>
              <a:defRPr sz="2000"/>
            </a:lvl2pPr>
            <a:lvl3pPr>
              <a:defRPr sz="2000"/>
            </a:lvl3pPr>
            <a:lvl4pPr>
              <a:defRPr sz="2000"/>
            </a:lvl4pPr>
            <a:lvl5pPr>
              <a:defRPr sz="2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umsplatzhalter 3"/>
          <p:cNvSpPr>
            <a:spLocks noGrp="1"/>
          </p:cNvSpPr>
          <p:nvPr>
            <p:ph type="dt" sz="half" idx="10"/>
          </p:nvPr>
        </p:nvSpPr>
        <p:spPr/>
        <p:txBody>
          <a:bodyPr/>
          <a:lstStyle>
            <a:lvl1pPr>
              <a:defRPr smtClean="0">
                <a:solidFill>
                  <a:srgbClr val="002469"/>
                </a:solidFill>
              </a:defRPr>
            </a:lvl1pPr>
          </a:lstStyle>
          <a:p>
            <a:pPr>
              <a:defRPr/>
            </a:pPr>
            <a:r>
              <a:rPr lang="de-DE"/>
              <a:t>May 25, 2016</a:t>
            </a:r>
            <a:endParaRPr lang="en-US" dirty="0"/>
          </a:p>
        </p:txBody>
      </p:sp>
      <p:sp>
        <p:nvSpPr>
          <p:cNvPr id="5" name="Foliennummernplatzhalter 5"/>
          <p:cNvSpPr>
            <a:spLocks noGrp="1"/>
          </p:cNvSpPr>
          <p:nvPr>
            <p:ph type="sldNum" sz="quarter" idx="11"/>
          </p:nvPr>
        </p:nvSpPr>
        <p:spPr/>
        <p:txBody>
          <a:bodyPr/>
          <a:lstStyle>
            <a:lvl1pPr>
              <a:defRPr smtClean="0">
                <a:solidFill>
                  <a:srgbClr val="002469"/>
                </a:solidFill>
              </a:defRPr>
            </a:lvl1pPr>
          </a:lstStyle>
          <a:p>
            <a:pPr>
              <a:defRPr/>
            </a:pPr>
            <a:fld id="{345A67B9-564F-476C-8688-C47053602C54}" type="slidenum">
              <a:rPr lang="en-US"/>
              <a:pPr>
                <a:defRPr/>
              </a:pPr>
              <a:t>‹#›</a:t>
            </a:fld>
            <a:endParaRPr lang="en-US" dirty="0"/>
          </a:p>
        </p:txBody>
      </p:sp>
    </p:spTree>
    <p:extLst>
      <p:ext uri="{BB962C8B-B14F-4D97-AF65-F5344CB8AC3E}">
        <p14:creationId xmlns:p14="http://schemas.microsoft.com/office/powerpoint/2010/main" val="554295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tx1"/>
                </a:solidFill>
              </a:defRPr>
            </a:lvl1pPr>
          </a:lstStyle>
          <a:p>
            <a:r>
              <a:rPr lang="de-DE"/>
              <a:t>Titelmasterformat durch Klicken bearbeiten</a:t>
            </a:r>
            <a:endParaRPr lang="en-US" dirty="0"/>
          </a:p>
        </p:txBody>
      </p:sp>
      <p:sp>
        <p:nvSpPr>
          <p:cNvPr id="3" name="Inhaltsplatzhalter 2"/>
          <p:cNvSpPr>
            <a:spLocks noGrp="1"/>
          </p:cNvSpPr>
          <p:nvPr>
            <p:ph sz="half" idx="1"/>
          </p:nvPr>
        </p:nvSpPr>
        <p:spPr>
          <a:xfrm>
            <a:off x="628650" y="1825625"/>
            <a:ext cx="3829050" cy="4257675"/>
          </a:xfrm>
        </p:spPr>
        <p:txBody>
          <a:bodyPr>
            <a:normAutofit/>
          </a:bodyPr>
          <a:lstStyle>
            <a:lvl1pPr>
              <a:defRPr sz="2000"/>
            </a:lvl1pPr>
            <a:lvl2pPr>
              <a:defRPr sz="2000"/>
            </a:lvl2pPr>
            <a:lvl3pPr>
              <a:defRPr sz="2000"/>
            </a:lvl3pPr>
            <a:lvl4pPr>
              <a:defRPr sz="2000"/>
            </a:lvl4pPr>
            <a:lvl5pPr>
              <a:defRPr sz="2000"/>
            </a:lvl5pPr>
            <a:lvl6pPr marL="2571750" indent="-285750">
              <a:buFont typeface="Wingdings" panose="05000000000000000000" pitchFamily="2" charset="2"/>
              <a:buChar char="§"/>
              <a:defRPr/>
            </a:lvl6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Inhaltsplatzhalter 3"/>
          <p:cNvSpPr>
            <a:spLocks noGrp="1"/>
          </p:cNvSpPr>
          <p:nvPr>
            <p:ph sz="half" idx="2"/>
          </p:nvPr>
        </p:nvSpPr>
        <p:spPr>
          <a:xfrm>
            <a:off x="4648200" y="1825625"/>
            <a:ext cx="3987800" cy="4257675"/>
          </a:xfrm>
        </p:spPr>
        <p:txBody>
          <a:bodyPr>
            <a:normAutofit/>
          </a:bodyPr>
          <a:lstStyle>
            <a:lvl1pPr>
              <a:defRPr sz="2000"/>
            </a:lvl1pPr>
            <a:lvl2pPr>
              <a:defRPr sz="2000"/>
            </a:lvl2pPr>
            <a:lvl3pPr>
              <a:defRPr sz="2000"/>
            </a:lvl3pPr>
            <a:lvl4pPr>
              <a:defRPr sz="2000"/>
            </a:lvl4pPr>
            <a:lvl5pPr>
              <a:defRPr sz="20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umsplatzhalter 4"/>
          <p:cNvSpPr>
            <a:spLocks noGrp="1"/>
          </p:cNvSpPr>
          <p:nvPr>
            <p:ph type="dt" sz="half" idx="10"/>
          </p:nvPr>
        </p:nvSpPr>
        <p:spPr/>
        <p:txBody>
          <a:bodyPr/>
          <a:lstStyle>
            <a:lvl1pPr>
              <a:defRPr/>
            </a:lvl1pPr>
          </a:lstStyle>
          <a:p>
            <a:pPr>
              <a:defRPr/>
            </a:pPr>
            <a:r>
              <a:rPr lang="de-DE"/>
              <a:t>May 25, 2016</a:t>
            </a:r>
            <a:endParaRPr lang="en-US" dirty="0"/>
          </a:p>
        </p:txBody>
      </p:sp>
      <p:sp>
        <p:nvSpPr>
          <p:cNvPr id="6" name="Fußzeilenplatzhalter 5"/>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7" name="Foliennummernplatzhalter 6"/>
          <p:cNvSpPr>
            <a:spLocks noGrp="1"/>
          </p:cNvSpPr>
          <p:nvPr>
            <p:ph type="sldNum" sz="quarter" idx="12"/>
          </p:nvPr>
        </p:nvSpPr>
        <p:spPr/>
        <p:txBody>
          <a:bodyPr/>
          <a:lstStyle>
            <a:lvl1pPr>
              <a:defRPr/>
            </a:lvl1pPr>
          </a:lstStyle>
          <a:p>
            <a:pPr>
              <a:defRPr/>
            </a:pPr>
            <a:fld id="{37DE6295-A235-45E4-B25D-37513C6DD5C8}" type="slidenum">
              <a:rPr lang="en-US"/>
              <a:pPr>
                <a:defRPr/>
              </a:pPr>
              <a:t>‹#›</a:t>
            </a:fld>
            <a:endParaRPr lang="en-US" dirty="0"/>
          </a:p>
        </p:txBody>
      </p:sp>
    </p:spTree>
    <p:extLst>
      <p:ext uri="{BB962C8B-B14F-4D97-AF65-F5344CB8AC3E}">
        <p14:creationId xmlns:p14="http://schemas.microsoft.com/office/powerpoint/2010/main" val="1041160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endParaRPr lang="en-US"/>
          </a:p>
        </p:txBody>
      </p:sp>
      <p:sp>
        <p:nvSpPr>
          <p:cNvPr id="3" name="Textplatzhalter 2"/>
          <p:cNvSpPr>
            <a:spLocks noGrp="1"/>
          </p:cNvSpPr>
          <p:nvPr>
            <p:ph type="body" idx="1"/>
          </p:nvPr>
        </p:nvSpPr>
        <p:spPr>
          <a:xfrm>
            <a:off x="630238" y="1681163"/>
            <a:ext cx="3868737" cy="823912"/>
          </a:xfrm>
        </p:spPr>
        <p:txBody>
          <a:bodyPr anchor="ctr">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6"/>
            <a:ext cx="3868737" cy="3609478"/>
          </a:xfrm>
        </p:spPr>
        <p:txBody>
          <a:bodyPr>
            <a:normAutofit/>
          </a:bodyPr>
          <a:lstStyle>
            <a:lvl1pPr marL="228600" indent="-228600">
              <a:buFont typeface="Wingdings" panose="05000000000000000000" pitchFamily="2" charset="2"/>
              <a:buChar char="§"/>
              <a:defRPr sz="2000"/>
            </a:lvl1pPr>
            <a:lvl2pPr>
              <a:defRPr sz="2000"/>
            </a:lvl2pPr>
            <a:lvl3pPr marL="1143000" indent="-228600">
              <a:buFont typeface="Wingdings" panose="05000000000000000000" pitchFamily="2" charset="2"/>
              <a:buChar char="§"/>
              <a:defRPr sz="20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vl6pPr marL="2571750" indent="-285750">
              <a:buFont typeface="Wingdings" panose="05000000000000000000" pitchFamily="2" charset="2"/>
              <a:buChar char="§"/>
              <a:defRPr/>
            </a:lvl6pPr>
          </a:lstStyle>
          <a:p>
            <a:pPr lvl="0"/>
            <a:r>
              <a:rPr lang="de-DE"/>
              <a:t>Textmasterformat bearbeiten</a:t>
            </a:r>
          </a:p>
        </p:txBody>
      </p:sp>
      <p:sp>
        <p:nvSpPr>
          <p:cNvPr id="5" name="Textplatzhalter 4"/>
          <p:cNvSpPr>
            <a:spLocks noGrp="1"/>
          </p:cNvSpPr>
          <p:nvPr>
            <p:ph type="body" sz="quarter" idx="3"/>
          </p:nvPr>
        </p:nvSpPr>
        <p:spPr>
          <a:xfrm>
            <a:off x="4629150" y="1681163"/>
            <a:ext cx="3887788" cy="823912"/>
          </a:xfrm>
        </p:spPr>
        <p:txBody>
          <a:bodyPr anchor="ctr">
            <a:norm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593575"/>
          </a:xfrm>
        </p:spPr>
        <p:txBody>
          <a:bodyPr>
            <a:normAutofit/>
          </a:bodyPr>
          <a:lstStyle>
            <a:lvl1pPr marL="228600" indent="-228600">
              <a:buFont typeface="Wingdings" panose="05000000000000000000" pitchFamily="2" charset="2"/>
              <a:buChar char="§"/>
              <a:defRPr sz="2000"/>
            </a:lvl1pPr>
            <a:lvl2pPr>
              <a:defRPr sz="2000"/>
            </a:lvl2pPr>
            <a:lvl3pPr marL="1143000" indent="-228600">
              <a:buFont typeface="Wingdings" panose="05000000000000000000" pitchFamily="2" charset="2"/>
              <a:buChar char="§"/>
              <a:defRPr sz="20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vl6pPr marL="2571750" indent="-285750">
              <a:buFont typeface="Wingdings" panose="05000000000000000000" pitchFamily="2" charset="2"/>
              <a:buChar char="§"/>
              <a:defRPr/>
            </a:lvl6pPr>
          </a:lstStyle>
          <a:p>
            <a:pPr lvl="0"/>
            <a:r>
              <a:rPr lang="de-DE"/>
              <a:t>Textmasterformat bearbeiten</a:t>
            </a:r>
          </a:p>
        </p:txBody>
      </p:sp>
      <p:sp>
        <p:nvSpPr>
          <p:cNvPr id="7" name="Datumsplatzhalter 6"/>
          <p:cNvSpPr>
            <a:spLocks noGrp="1"/>
          </p:cNvSpPr>
          <p:nvPr>
            <p:ph type="dt" sz="half" idx="10"/>
          </p:nvPr>
        </p:nvSpPr>
        <p:spPr/>
        <p:txBody>
          <a:bodyPr/>
          <a:lstStyle>
            <a:lvl1pPr>
              <a:defRPr/>
            </a:lvl1pPr>
          </a:lstStyle>
          <a:p>
            <a:pPr>
              <a:defRPr/>
            </a:pPr>
            <a:r>
              <a:rPr lang="de-DE"/>
              <a:t>May 25, 2016</a:t>
            </a:r>
            <a:endParaRPr lang="en-US" dirty="0"/>
          </a:p>
        </p:txBody>
      </p:sp>
      <p:sp>
        <p:nvSpPr>
          <p:cNvPr id="8" name="Fußzeilenplatzhalter 7"/>
          <p:cNvSpPr>
            <a:spLocks noGrp="1"/>
          </p:cNvSpPr>
          <p:nvPr>
            <p:ph type="ftr" sz="quarter" idx="11"/>
          </p:nvPr>
        </p:nvSpPr>
        <p:spPr>
          <a:xfrm>
            <a:off x="3028950" y="6356350"/>
            <a:ext cx="30861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en-US" dirty="0"/>
          </a:p>
        </p:txBody>
      </p:sp>
      <p:sp>
        <p:nvSpPr>
          <p:cNvPr id="9" name="Foliennummernplatzhalter 8"/>
          <p:cNvSpPr>
            <a:spLocks noGrp="1"/>
          </p:cNvSpPr>
          <p:nvPr>
            <p:ph type="sldNum" sz="quarter" idx="12"/>
          </p:nvPr>
        </p:nvSpPr>
        <p:spPr/>
        <p:txBody>
          <a:bodyPr/>
          <a:lstStyle>
            <a:lvl1pPr>
              <a:defRPr/>
            </a:lvl1pPr>
          </a:lstStyle>
          <a:p>
            <a:pPr>
              <a:defRPr/>
            </a:pPr>
            <a:fld id="{33116A66-3F3B-4F53-AE2E-46F5CB00D471}" type="slidenum">
              <a:rPr lang="en-US"/>
              <a:pPr>
                <a:defRPr/>
              </a:pPr>
              <a:t>‹#›</a:t>
            </a:fld>
            <a:endParaRPr lang="en-US" dirty="0"/>
          </a:p>
        </p:txBody>
      </p:sp>
    </p:spTree>
    <p:extLst>
      <p:ext uri="{BB962C8B-B14F-4D97-AF65-F5344CB8AC3E}">
        <p14:creationId xmlns:p14="http://schemas.microsoft.com/office/powerpoint/2010/main" val="321841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V Layout">
    <p:spTree>
      <p:nvGrpSpPr>
        <p:cNvPr id="1" name=""/>
        <p:cNvGrpSpPr/>
        <p:nvPr/>
      </p:nvGrpSpPr>
      <p:grpSpPr>
        <a:xfrm>
          <a:off x="0" y="0"/>
          <a:ext cx="0" cy="0"/>
          <a:chOff x="0" y="0"/>
          <a:chExt cx="0" cy="0"/>
        </a:xfrm>
      </p:grpSpPr>
      <p:sp>
        <p:nvSpPr>
          <p:cNvPr id="7" name="Textfeld 9"/>
          <p:cNvSpPr txBox="1">
            <a:spLocks noChangeArrowheads="1"/>
          </p:cNvSpPr>
          <p:nvPr/>
        </p:nvSpPr>
        <p:spPr bwMode="auto">
          <a:xfrm>
            <a:off x="582613" y="3656013"/>
            <a:ext cx="2057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000" b="1" dirty="0" err="1">
                <a:latin typeface="Calibri Light" panose="020F0302020204030204" pitchFamily="34" charset="0"/>
              </a:rPr>
              <a:t>Werdegang</a:t>
            </a:r>
            <a:endParaRPr lang="en-GB" altLang="en-US" sz="2000" b="1" dirty="0">
              <a:latin typeface="Calibri Light" panose="020F0302020204030204" pitchFamily="34" charset="0"/>
            </a:endParaRPr>
          </a:p>
        </p:txBody>
      </p:sp>
      <p:sp>
        <p:nvSpPr>
          <p:cNvPr id="8" name="Textfeld 10"/>
          <p:cNvSpPr txBox="1">
            <a:spLocks noChangeArrowheads="1"/>
          </p:cNvSpPr>
          <p:nvPr/>
        </p:nvSpPr>
        <p:spPr bwMode="auto">
          <a:xfrm>
            <a:off x="2890838" y="2100263"/>
            <a:ext cx="48879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sz="2400" b="1" dirty="0" err="1">
                <a:latin typeface="Calibri Light" panose="020F0302020204030204" pitchFamily="34" charset="0"/>
              </a:rPr>
              <a:t>Fachwissen</a:t>
            </a:r>
            <a:r>
              <a:rPr lang="en-GB" altLang="en-US" sz="2400" b="1" dirty="0">
                <a:latin typeface="Calibri Light" panose="020F0302020204030204" pitchFamily="34" charset="0"/>
              </a:rPr>
              <a:t> und </a:t>
            </a:r>
            <a:r>
              <a:rPr lang="en-GB" altLang="en-US" sz="2400" b="1" dirty="0" err="1">
                <a:latin typeface="Calibri Light" panose="020F0302020204030204" pitchFamily="34" charset="0"/>
              </a:rPr>
              <a:t>Erfahrung</a:t>
            </a:r>
            <a:endParaRPr lang="en-GB" altLang="en-US" sz="2400" b="1" dirty="0">
              <a:latin typeface="Calibri Light" panose="020F0302020204030204" pitchFamily="34" charset="0"/>
            </a:endParaRPr>
          </a:p>
        </p:txBody>
      </p:sp>
      <p:cxnSp>
        <p:nvCxnSpPr>
          <p:cNvPr id="9" name="Gerader Verbinder 8"/>
          <p:cNvCxnSpPr/>
          <p:nvPr/>
        </p:nvCxnSpPr>
        <p:spPr>
          <a:xfrm>
            <a:off x="619125" y="4051300"/>
            <a:ext cx="1971675" cy="0"/>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2868613" y="2536825"/>
            <a:ext cx="5713412" cy="9525"/>
          </a:xfrm>
          <a:prstGeom prst="line">
            <a:avLst/>
          </a:prstGeom>
          <a:ln/>
        </p:spPr>
        <p:style>
          <a:lnRef idx="1">
            <a:schemeClr val="accent1"/>
          </a:lnRef>
          <a:fillRef idx="0">
            <a:schemeClr val="accent1"/>
          </a:fillRef>
          <a:effectRef idx="0">
            <a:schemeClr val="accent1"/>
          </a:effectRef>
          <a:fontRef idx="minor">
            <a:schemeClr val="tx1"/>
          </a:fontRef>
        </p:style>
      </p:cxnSp>
      <p:pic>
        <p:nvPicPr>
          <p:cNvPr id="12" name="Picture 2" descr="https://pbs.twimg.com/profile_images/591523690011107328/rLhG8MYu.jpg"/>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768039" y="1971859"/>
            <a:ext cx="1284878" cy="140675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68142" y="495599"/>
            <a:ext cx="4399012" cy="624364"/>
          </a:xfrm>
        </p:spPr>
        <p:txBody>
          <a:bodyPr/>
          <a:lstStyle>
            <a:lvl1pPr>
              <a:defRPr b="1">
                <a:latin typeface="+mj-lt"/>
              </a:defRPr>
            </a:lvl1pPr>
          </a:lstStyle>
          <a:p>
            <a:r>
              <a:rPr lang="de-DE"/>
              <a:t>Titelmasterformat durch Klicken bearbeiten</a:t>
            </a:r>
            <a:endParaRPr lang="de-CH" dirty="0"/>
          </a:p>
        </p:txBody>
      </p:sp>
      <p:sp>
        <p:nvSpPr>
          <p:cNvPr id="5" name="Content Placeholder 2"/>
          <p:cNvSpPr>
            <a:spLocks noGrp="1"/>
          </p:cNvSpPr>
          <p:nvPr>
            <p:ph idx="1"/>
          </p:nvPr>
        </p:nvSpPr>
        <p:spPr>
          <a:xfrm>
            <a:off x="2854348" y="2625942"/>
            <a:ext cx="5737177" cy="3344759"/>
          </a:xfrm>
        </p:spPr>
        <p:txBody>
          <a:bodyPr>
            <a:normAutofit/>
          </a:bodyPr>
          <a:lstStyle>
            <a:lvl1pPr>
              <a:defRPr sz="1400">
                <a:solidFill>
                  <a:schemeClr val="tx2"/>
                </a:solidFill>
                <a:latin typeface="+mj-lt"/>
              </a:defRPr>
            </a:lvl1pPr>
            <a:lvl2pPr>
              <a:defRPr sz="1400">
                <a:solidFill>
                  <a:schemeClr val="tx2"/>
                </a:solidFill>
                <a:latin typeface="+mj-lt"/>
              </a:defRPr>
            </a:lvl2pPr>
            <a:lvl3pPr>
              <a:defRPr sz="1400">
                <a:solidFill>
                  <a:schemeClr val="tx2"/>
                </a:solidFill>
                <a:latin typeface="+mj-lt"/>
              </a:defRPr>
            </a:lvl3pPr>
            <a:lvl4pPr>
              <a:defRPr sz="1400">
                <a:solidFill>
                  <a:schemeClr val="tx2"/>
                </a:solidFill>
                <a:latin typeface="+mj-lt"/>
              </a:defRPr>
            </a:lvl4pPr>
            <a:lvl5pPr>
              <a:defRPr sz="1400">
                <a:solidFill>
                  <a:schemeClr val="tx2"/>
                </a:solidFill>
                <a:latin typeface="+mj-lt"/>
              </a:defRPr>
            </a:lvl5pPr>
          </a:lstStyle>
          <a:p>
            <a:pPr lvl="0"/>
            <a:r>
              <a:rPr lang="de-DE"/>
              <a:t>Textmasterformat bearbeiten</a:t>
            </a:r>
          </a:p>
        </p:txBody>
      </p:sp>
      <p:sp>
        <p:nvSpPr>
          <p:cNvPr id="6" name="Content Placeholder 2"/>
          <p:cNvSpPr>
            <a:spLocks noGrp="1"/>
          </p:cNvSpPr>
          <p:nvPr>
            <p:ph idx="13"/>
          </p:nvPr>
        </p:nvSpPr>
        <p:spPr>
          <a:xfrm>
            <a:off x="613071" y="4125641"/>
            <a:ext cx="2002956" cy="1822526"/>
          </a:xfrm>
        </p:spPr>
        <p:txBody>
          <a:bodyPr>
            <a:normAutofit/>
          </a:bodyPr>
          <a:lstStyle>
            <a:lvl1pPr marL="285750" indent="-285750">
              <a:buFont typeface="Wingdings" panose="05000000000000000000" pitchFamily="2" charset="2"/>
              <a:buChar char="§"/>
              <a:defRPr sz="1200">
                <a:solidFill>
                  <a:schemeClr val="tx2"/>
                </a:solidFill>
                <a:latin typeface="+mj-lt"/>
              </a:defRPr>
            </a:lvl1pPr>
            <a:lvl2pPr>
              <a:defRPr sz="1800"/>
            </a:lvl2pPr>
            <a:lvl3pPr>
              <a:defRPr sz="1600"/>
            </a:lvl3pPr>
            <a:lvl4pPr>
              <a:defRPr sz="1400"/>
            </a:lvl4pPr>
            <a:lvl5pPr>
              <a:defRPr sz="1400"/>
            </a:lvl5pPr>
          </a:lstStyle>
          <a:p>
            <a:pPr lvl="0"/>
            <a:r>
              <a:rPr lang="de-DE"/>
              <a:t>Textmasterformat bearbeiten</a:t>
            </a:r>
          </a:p>
        </p:txBody>
      </p:sp>
      <p:sp>
        <p:nvSpPr>
          <p:cNvPr id="11" name="Textplatzhalter 10"/>
          <p:cNvSpPr>
            <a:spLocks noGrp="1"/>
          </p:cNvSpPr>
          <p:nvPr>
            <p:ph type="body" sz="quarter" idx="14"/>
          </p:nvPr>
        </p:nvSpPr>
        <p:spPr>
          <a:xfrm>
            <a:off x="468694" y="1157215"/>
            <a:ext cx="6093471" cy="465397"/>
          </a:xfrm>
        </p:spPr>
        <p:txBody>
          <a:bodyPr anchor="ctr">
            <a:normAutofit/>
          </a:bodyPr>
          <a:lstStyle>
            <a:lvl1pPr marL="0" indent="0">
              <a:buNone/>
              <a:defRPr sz="2000" baseline="0">
                <a:solidFill>
                  <a:schemeClr val="bg1">
                    <a:lumMod val="50000"/>
                  </a:schemeClr>
                </a:solidFill>
                <a:latin typeface="+mj-lt"/>
              </a:defRPr>
            </a:lvl1pPr>
            <a:lvl2pPr marL="457200" indent="0">
              <a:buNone/>
              <a:defRPr/>
            </a:lvl2pPr>
          </a:lstStyle>
          <a:p>
            <a:pPr lvl="0"/>
            <a:r>
              <a:rPr lang="de-DE"/>
              <a:t>Textmasterformat bearbeiten</a:t>
            </a:r>
          </a:p>
        </p:txBody>
      </p:sp>
      <p:sp>
        <p:nvSpPr>
          <p:cNvPr id="13" name="Foliennummernplatzhalter 3"/>
          <p:cNvSpPr>
            <a:spLocks noGrp="1"/>
          </p:cNvSpPr>
          <p:nvPr>
            <p:ph type="sldNum" sz="quarter" idx="15"/>
          </p:nvPr>
        </p:nvSpPr>
        <p:spPr/>
        <p:txBody>
          <a:bodyPr/>
          <a:lstStyle>
            <a:lvl1pPr>
              <a:defRPr smtClean="0">
                <a:latin typeface="+mj-lt"/>
              </a:defRPr>
            </a:lvl1pPr>
          </a:lstStyle>
          <a:p>
            <a:pPr>
              <a:defRPr/>
            </a:pPr>
            <a:fld id="{9B5C8A97-F4FD-4A16-A1FA-E3A8FC5C9FD8}" type="slidenum">
              <a:rPr lang="de-CH"/>
              <a:pPr>
                <a:defRPr/>
              </a:pPr>
              <a:t>‹#›</a:t>
            </a:fld>
            <a:endParaRPr lang="de-CH"/>
          </a:p>
        </p:txBody>
      </p:sp>
      <p:sp>
        <p:nvSpPr>
          <p:cNvPr id="14" name="Datumsplatzhalter 2"/>
          <p:cNvSpPr>
            <a:spLocks noGrp="1"/>
          </p:cNvSpPr>
          <p:nvPr>
            <p:ph type="dt" sz="half" idx="16"/>
          </p:nvPr>
        </p:nvSpPr>
        <p:spPr>
          <a:xfrm>
            <a:off x="469900" y="6330950"/>
            <a:ext cx="2057400" cy="365125"/>
          </a:xfrm>
        </p:spPr>
        <p:txBody>
          <a:bodyPr/>
          <a:lstStyle>
            <a:lvl1pPr>
              <a:defRPr/>
            </a:lvl1pPr>
          </a:lstStyle>
          <a:p>
            <a:pPr>
              <a:defRPr/>
            </a:pPr>
            <a:r>
              <a:rPr lang="de-DE"/>
              <a:t>May 25, 2016</a:t>
            </a:r>
            <a:endParaRPr lang="en-US" dirty="0"/>
          </a:p>
        </p:txBody>
      </p:sp>
    </p:spTree>
    <p:extLst>
      <p:ext uri="{BB962C8B-B14F-4D97-AF65-F5344CB8AC3E}">
        <p14:creationId xmlns:p14="http://schemas.microsoft.com/office/powerpoint/2010/main" val="2828738277"/>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V Layout Ausführlich">
    <p:spTree>
      <p:nvGrpSpPr>
        <p:cNvPr id="1" name=""/>
        <p:cNvGrpSpPr/>
        <p:nvPr/>
      </p:nvGrpSpPr>
      <p:grpSpPr>
        <a:xfrm>
          <a:off x="0" y="0"/>
          <a:ext cx="0" cy="0"/>
          <a:chOff x="0" y="0"/>
          <a:chExt cx="0" cy="0"/>
        </a:xfrm>
      </p:grpSpPr>
      <p:sp>
        <p:nvSpPr>
          <p:cNvPr id="8" name="Rechteck 7"/>
          <p:cNvSpPr/>
          <p:nvPr/>
        </p:nvSpPr>
        <p:spPr>
          <a:xfrm>
            <a:off x="474663" y="1963738"/>
            <a:ext cx="1820862" cy="413226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Textfeld 10"/>
          <p:cNvSpPr txBox="1">
            <a:spLocks noChangeArrowheads="1"/>
          </p:cNvSpPr>
          <p:nvPr/>
        </p:nvSpPr>
        <p:spPr bwMode="auto">
          <a:xfrm>
            <a:off x="422275" y="3582988"/>
            <a:ext cx="205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b="1" dirty="0" err="1">
                <a:latin typeface="Calibri Light" panose="020F0302020204030204" pitchFamily="34" charset="0"/>
              </a:rPr>
              <a:t>Werdegang</a:t>
            </a:r>
            <a:endParaRPr lang="en-GB" altLang="en-US" b="1" dirty="0">
              <a:latin typeface="Calibri Light" panose="020F0302020204030204" pitchFamily="34" charset="0"/>
            </a:endParaRPr>
          </a:p>
        </p:txBody>
      </p:sp>
      <p:sp>
        <p:nvSpPr>
          <p:cNvPr id="10" name="Textfeld 11"/>
          <p:cNvSpPr txBox="1">
            <a:spLocks noChangeArrowheads="1"/>
          </p:cNvSpPr>
          <p:nvPr/>
        </p:nvSpPr>
        <p:spPr bwMode="auto">
          <a:xfrm>
            <a:off x="2352675" y="1955800"/>
            <a:ext cx="25781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b="1">
                <a:latin typeface="Calibri Light" panose="020F0302020204030204" pitchFamily="34" charset="0"/>
              </a:rPr>
              <a:t>Fachwissen und Erfahrung</a:t>
            </a:r>
          </a:p>
        </p:txBody>
      </p:sp>
      <p:cxnSp>
        <p:nvCxnSpPr>
          <p:cNvPr id="12" name="Gerader Verbinder 11"/>
          <p:cNvCxnSpPr/>
          <p:nvPr/>
        </p:nvCxnSpPr>
        <p:spPr>
          <a:xfrm flipV="1">
            <a:off x="474663" y="3935413"/>
            <a:ext cx="1766887" cy="9525"/>
          </a:xfrm>
          <a:prstGeom prst="line">
            <a:avLst/>
          </a:prstGeom>
          <a:ln/>
        </p:spPr>
        <p:style>
          <a:lnRef idx="1">
            <a:schemeClr val="accent1"/>
          </a:lnRef>
          <a:fillRef idx="0">
            <a:schemeClr val="accent1"/>
          </a:fillRef>
          <a:effectRef idx="0">
            <a:schemeClr val="accent1"/>
          </a:effectRef>
          <a:fontRef idx="minor">
            <a:schemeClr val="tx1"/>
          </a:fontRef>
        </p:style>
      </p:cxnSp>
      <p:cxnSp>
        <p:nvCxnSpPr>
          <p:cNvPr id="13" name="Gerader Verbinder 12"/>
          <p:cNvCxnSpPr/>
          <p:nvPr/>
        </p:nvCxnSpPr>
        <p:spPr>
          <a:xfrm>
            <a:off x="2420938" y="2312988"/>
            <a:ext cx="5713412" cy="9525"/>
          </a:xfrm>
          <a:prstGeom prst="line">
            <a:avLst/>
          </a:prstGeom>
          <a:ln/>
        </p:spPr>
        <p:style>
          <a:lnRef idx="1">
            <a:schemeClr val="accent1"/>
          </a:lnRef>
          <a:fillRef idx="0">
            <a:schemeClr val="accent1"/>
          </a:fillRef>
          <a:effectRef idx="0">
            <a:schemeClr val="accent1"/>
          </a:effectRef>
          <a:fontRef idx="minor">
            <a:schemeClr val="tx1"/>
          </a:fontRef>
        </p:style>
      </p:cxnSp>
      <p:sp>
        <p:nvSpPr>
          <p:cNvPr id="15" name="Textfeld 14"/>
          <p:cNvSpPr txBox="1">
            <a:spLocks noChangeArrowheads="1"/>
          </p:cNvSpPr>
          <p:nvPr/>
        </p:nvSpPr>
        <p:spPr bwMode="auto">
          <a:xfrm>
            <a:off x="6423025" y="1938338"/>
            <a:ext cx="2640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r>
              <a:rPr lang="en-GB" altLang="en-US" b="1">
                <a:latin typeface="Calibri Light" panose="020F0302020204030204" pitchFamily="34" charset="0"/>
              </a:rPr>
              <a:t>Core Skills</a:t>
            </a:r>
          </a:p>
        </p:txBody>
      </p:sp>
      <p:pic>
        <p:nvPicPr>
          <p:cNvPr id="17" name="Picture 2" descr="https://pbs.twimg.com/profile_images/591523690011107328/rLhG8MYu.jpg"/>
          <p:cNvPicPr>
            <a:picLocks noChangeAspect="1" noChangeArrowheads="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bwMode="auto">
          <a:xfrm flipH="1">
            <a:off x="696322" y="2079435"/>
            <a:ext cx="1284878" cy="1406759"/>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p:cNvSpPr>
            <a:spLocks noGrp="1"/>
          </p:cNvSpPr>
          <p:nvPr>
            <p:ph type="title"/>
          </p:nvPr>
        </p:nvSpPr>
        <p:spPr>
          <a:xfrm>
            <a:off x="468142" y="495599"/>
            <a:ext cx="4399012" cy="624364"/>
          </a:xfrm>
        </p:spPr>
        <p:txBody>
          <a:bodyPr/>
          <a:lstStyle>
            <a:lvl1pPr>
              <a:defRPr b="1">
                <a:latin typeface="+mj-lt"/>
              </a:defRPr>
            </a:lvl1pPr>
          </a:lstStyle>
          <a:p>
            <a:r>
              <a:rPr lang="de-DE"/>
              <a:t>Titelmasterformat durch Klicken bearbeiten</a:t>
            </a:r>
            <a:endParaRPr lang="de-CH" dirty="0"/>
          </a:p>
        </p:txBody>
      </p:sp>
      <p:sp>
        <p:nvSpPr>
          <p:cNvPr id="5" name="Content Placeholder 2"/>
          <p:cNvSpPr>
            <a:spLocks noGrp="1"/>
          </p:cNvSpPr>
          <p:nvPr>
            <p:ph idx="1"/>
          </p:nvPr>
        </p:nvSpPr>
        <p:spPr>
          <a:xfrm>
            <a:off x="2459900" y="2419755"/>
            <a:ext cx="3958829" cy="3649351"/>
          </a:xfrm>
        </p:spPr>
        <p:txBody>
          <a:bodyPr>
            <a:normAutofit/>
          </a:bodyPr>
          <a:lstStyle>
            <a:lvl1pPr>
              <a:defRPr sz="1400">
                <a:solidFill>
                  <a:schemeClr val="tx2"/>
                </a:solidFill>
                <a:latin typeface="+mj-lt"/>
              </a:defRPr>
            </a:lvl1pPr>
            <a:lvl2pPr>
              <a:defRPr sz="1400">
                <a:solidFill>
                  <a:schemeClr val="tx2"/>
                </a:solidFill>
                <a:latin typeface="+mj-lt"/>
              </a:defRPr>
            </a:lvl2pPr>
            <a:lvl3pPr>
              <a:defRPr sz="1400">
                <a:solidFill>
                  <a:schemeClr val="tx2"/>
                </a:solidFill>
                <a:latin typeface="+mj-lt"/>
              </a:defRPr>
            </a:lvl3pPr>
            <a:lvl4pPr>
              <a:defRPr sz="1400">
                <a:solidFill>
                  <a:schemeClr val="tx2"/>
                </a:solidFill>
                <a:latin typeface="+mj-lt"/>
              </a:defRPr>
            </a:lvl4pPr>
            <a:lvl5pPr>
              <a:defRPr sz="1400">
                <a:solidFill>
                  <a:schemeClr val="tx2"/>
                </a:solidFill>
                <a:latin typeface="+mj-lt"/>
              </a:defRPr>
            </a:lvl5pPr>
          </a:lstStyle>
          <a:p>
            <a:pPr lvl="0"/>
            <a:r>
              <a:rPr lang="de-DE"/>
              <a:t>Textmasterformat bearbeiten</a:t>
            </a:r>
          </a:p>
        </p:txBody>
      </p:sp>
      <p:sp>
        <p:nvSpPr>
          <p:cNvPr id="6" name="Content Placeholder 2"/>
          <p:cNvSpPr>
            <a:spLocks noGrp="1"/>
          </p:cNvSpPr>
          <p:nvPr>
            <p:ph idx="13"/>
          </p:nvPr>
        </p:nvSpPr>
        <p:spPr>
          <a:xfrm>
            <a:off x="541353" y="4096870"/>
            <a:ext cx="1672929" cy="1918447"/>
          </a:xfrm>
        </p:spPr>
        <p:txBody>
          <a:bodyPr>
            <a:normAutofit/>
          </a:bodyPr>
          <a:lstStyle>
            <a:lvl1pPr marL="285750" indent="-285750">
              <a:buFont typeface="Wingdings" panose="05000000000000000000" pitchFamily="2" charset="2"/>
              <a:buChar char="§"/>
              <a:defRPr sz="1200">
                <a:solidFill>
                  <a:schemeClr val="tx2"/>
                </a:solidFill>
                <a:latin typeface="+mj-lt"/>
              </a:defRPr>
            </a:lvl1pPr>
            <a:lvl2pPr>
              <a:defRPr sz="1800"/>
            </a:lvl2pPr>
            <a:lvl3pPr>
              <a:defRPr sz="1600"/>
            </a:lvl3pPr>
            <a:lvl4pPr>
              <a:defRPr sz="1400"/>
            </a:lvl4pPr>
            <a:lvl5pPr>
              <a:defRPr sz="1400"/>
            </a:lvl5pPr>
          </a:lstStyle>
          <a:p>
            <a:pPr lvl="0"/>
            <a:r>
              <a:rPr lang="de-DE"/>
              <a:t>Textmasterformat bearbeiten</a:t>
            </a:r>
          </a:p>
        </p:txBody>
      </p:sp>
      <p:sp>
        <p:nvSpPr>
          <p:cNvPr id="11" name="Textplatzhalter 10"/>
          <p:cNvSpPr>
            <a:spLocks noGrp="1"/>
          </p:cNvSpPr>
          <p:nvPr>
            <p:ph type="body" sz="quarter" idx="14"/>
          </p:nvPr>
        </p:nvSpPr>
        <p:spPr>
          <a:xfrm>
            <a:off x="468695" y="1157215"/>
            <a:ext cx="5295612" cy="241279"/>
          </a:xfrm>
        </p:spPr>
        <p:txBody>
          <a:bodyPr anchor="ctr">
            <a:noAutofit/>
          </a:bodyPr>
          <a:lstStyle>
            <a:lvl1pPr marL="0" indent="0">
              <a:buNone/>
              <a:defRPr sz="1400" baseline="0">
                <a:solidFill>
                  <a:schemeClr val="bg1">
                    <a:lumMod val="50000"/>
                  </a:schemeClr>
                </a:solidFill>
                <a:latin typeface="+mj-lt"/>
              </a:defRPr>
            </a:lvl1pPr>
            <a:lvl2pPr marL="457200" indent="0">
              <a:buNone/>
              <a:defRPr/>
            </a:lvl2pPr>
          </a:lstStyle>
          <a:p>
            <a:pPr lvl="0"/>
            <a:r>
              <a:rPr lang="de-DE"/>
              <a:t>Textmasterformat bearbeiten</a:t>
            </a:r>
          </a:p>
        </p:txBody>
      </p:sp>
      <p:sp>
        <p:nvSpPr>
          <p:cNvPr id="14" name="Textplatzhalter 10"/>
          <p:cNvSpPr>
            <a:spLocks noGrp="1"/>
          </p:cNvSpPr>
          <p:nvPr>
            <p:ph type="body" sz="quarter" idx="15"/>
          </p:nvPr>
        </p:nvSpPr>
        <p:spPr>
          <a:xfrm>
            <a:off x="477659" y="1444085"/>
            <a:ext cx="6093471" cy="465397"/>
          </a:xfrm>
        </p:spPr>
        <p:txBody>
          <a:bodyPr>
            <a:normAutofit/>
          </a:bodyPr>
          <a:lstStyle>
            <a:lvl1pPr marL="0" indent="0">
              <a:buNone/>
              <a:defRPr sz="1100" baseline="0">
                <a:solidFill>
                  <a:schemeClr val="bg1">
                    <a:lumMod val="50000"/>
                  </a:schemeClr>
                </a:solidFill>
                <a:latin typeface="+mj-lt"/>
              </a:defRPr>
            </a:lvl1pPr>
            <a:lvl2pPr marL="457200" indent="0">
              <a:buNone/>
              <a:defRPr/>
            </a:lvl2pPr>
          </a:lstStyle>
          <a:p>
            <a:pPr lvl="0"/>
            <a:r>
              <a:rPr lang="de-DE"/>
              <a:t>Textmasterformat bearbeiten</a:t>
            </a:r>
          </a:p>
        </p:txBody>
      </p:sp>
      <p:sp>
        <p:nvSpPr>
          <p:cNvPr id="16" name="Content Placeholder 2"/>
          <p:cNvSpPr>
            <a:spLocks noGrp="1"/>
          </p:cNvSpPr>
          <p:nvPr>
            <p:ph idx="16"/>
          </p:nvPr>
        </p:nvSpPr>
        <p:spPr>
          <a:xfrm>
            <a:off x="6517341" y="2437684"/>
            <a:ext cx="1595718" cy="3626566"/>
          </a:xfrm>
        </p:spPr>
        <p:txBody>
          <a:bodyPr>
            <a:normAutofit/>
          </a:bodyPr>
          <a:lstStyle>
            <a:lvl1pPr>
              <a:defRPr sz="1400">
                <a:solidFill>
                  <a:schemeClr val="tx2"/>
                </a:solidFill>
                <a:latin typeface="+mj-lt"/>
              </a:defRPr>
            </a:lvl1pPr>
            <a:lvl2pPr>
              <a:defRPr sz="1400">
                <a:solidFill>
                  <a:schemeClr val="tx2"/>
                </a:solidFill>
                <a:latin typeface="+mj-lt"/>
              </a:defRPr>
            </a:lvl2pPr>
            <a:lvl3pPr>
              <a:defRPr sz="1400">
                <a:solidFill>
                  <a:schemeClr val="tx2"/>
                </a:solidFill>
                <a:latin typeface="+mj-lt"/>
              </a:defRPr>
            </a:lvl3pPr>
            <a:lvl4pPr>
              <a:defRPr sz="1400">
                <a:solidFill>
                  <a:schemeClr val="tx2"/>
                </a:solidFill>
                <a:latin typeface="+mj-lt"/>
              </a:defRPr>
            </a:lvl4pPr>
            <a:lvl5pPr>
              <a:defRPr sz="1400">
                <a:solidFill>
                  <a:schemeClr val="tx2"/>
                </a:solidFill>
                <a:latin typeface="+mj-lt"/>
              </a:defRPr>
            </a:lvl5pPr>
          </a:lstStyle>
          <a:p>
            <a:pPr lvl="0"/>
            <a:r>
              <a:rPr lang="de-DE"/>
              <a:t>Textmasterformat bearbeiten</a:t>
            </a:r>
          </a:p>
        </p:txBody>
      </p:sp>
      <p:sp>
        <p:nvSpPr>
          <p:cNvPr id="18" name="Foliennummernplatzhalter 3"/>
          <p:cNvSpPr>
            <a:spLocks noGrp="1"/>
          </p:cNvSpPr>
          <p:nvPr>
            <p:ph type="sldNum" sz="quarter" idx="17"/>
          </p:nvPr>
        </p:nvSpPr>
        <p:spPr/>
        <p:txBody>
          <a:bodyPr/>
          <a:lstStyle>
            <a:lvl1pPr>
              <a:defRPr smtClean="0">
                <a:latin typeface="+mj-lt"/>
              </a:defRPr>
            </a:lvl1pPr>
          </a:lstStyle>
          <a:p>
            <a:pPr>
              <a:defRPr/>
            </a:pPr>
            <a:fld id="{0B14A0DA-EB0E-465F-9264-70244D36DBFF}" type="slidenum">
              <a:rPr lang="de-CH"/>
              <a:pPr>
                <a:defRPr/>
              </a:pPr>
              <a:t>‹#›</a:t>
            </a:fld>
            <a:endParaRPr lang="de-CH"/>
          </a:p>
        </p:txBody>
      </p:sp>
      <p:sp>
        <p:nvSpPr>
          <p:cNvPr id="20" name="Datumsplatzhalter 2"/>
          <p:cNvSpPr>
            <a:spLocks noGrp="1"/>
          </p:cNvSpPr>
          <p:nvPr>
            <p:ph type="dt" sz="half" idx="18"/>
          </p:nvPr>
        </p:nvSpPr>
        <p:spPr>
          <a:xfrm>
            <a:off x="469900" y="6330950"/>
            <a:ext cx="2057400" cy="365125"/>
          </a:xfrm>
        </p:spPr>
        <p:txBody>
          <a:bodyPr/>
          <a:lstStyle>
            <a:lvl1pPr>
              <a:defRPr/>
            </a:lvl1pPr>
          </a:lstStyle>
          <a:p>
            <a:pPr>
              <a:defRPr/>
            </a:pPr>
            <a:r>
              <a:rPr lang="de-DE"/>
              <a:t>May 25, 2016</a:t>
            </a:r>
            <a:endParaRPr lang="en-US" dirty="0"/>
          </a:p>
        </p:txBody>
      </p:sp>
    </p:spTree>
    <p:extLst>
      <p:ext uri="{BB962C8B-B14F-4D97-AF65-F5344CB8AC3E}">
        <p14:creationId xmlns:p14="http://schemas.microsoft.com/office/powerpoint/2010/main" val="168411046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Kapiteltrenner mit Titel">
    <p:spTree>
      <p:nvGrpSpPr>
        <p:cNvPr id="1" name=""/>
        <p:cNvGrpSpPr/>
        <p:nvPr/>
      </p:nvGrpSpPr>
      <p:grpSpPr>
        <a:xfrm>
          <a:off x="0" y="0"/>
          <a:ext cx="0" cy="0"/>
          <a:chOff x="0" y="0"/>
          <a:chExt cx="0" cy="0"/>
        </a:xfrm>
      </p:grpSpPr>
      <p:pic>
        <p:nvPicPr>
          <p:cNvPr id="4" name="Grafik 9"/>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1124114"/>
            <a:ext cx="9144000" cy="449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el 1"/>
          <p:cNvSpPr>
            <a:spLocks noGrp="1"/>
          </p:cNvSpPr>
          <p:nvPr>
            <p:ph type="title"/>
          </p:nvPr>
        </p:nvSpPr>
        <p:spPr>
          <a:xfrm>
            <a:off x="3603812" y="3484842"/>
            <a:ext cx="5540188" cy="934757"/>
          </a:xfrm>
        </p:spPr>
        <p:txBody>
          <a:bodyPr/>
          <a:lstStyle>
            <a:lvl1pPr algn="r">
              <a:defRPr>
                <a:solidFill>
                  <a:schemeClr val="bg1"/>
                </a:solidFill>
              </a:defRPr>
            </a:lvl1pPr>
          </a:lstStyle>
          <a:p>
            <a:r>
              <a:rPr lang="de-DE"/>
              <a:t>Titelmasterformat durch Klicken bearbeiten</a:t>
            </a:r>
            <a:endParaRPr lang="en-US" dirty="0"/>
          </a:p>
        </p:txBody>
      </p:sp>
      <p:sp>
        <p:nvSpPr>
          <p:cNvPr id="7" name="Untertitel 2"/>
          <p:cNvSpPr>
            <a:spLocks noGrp="1"/>
          </p:cNvSpPr>
          <p:nvPr>
            <p:ph type="subTitle" idx="1"/>
          </p:nvPr>
        </p:nvSpPr>
        <p:spPr>
          <a:xfrm>
            <a:off x="3604436" y="4454728"/>
            <a:ext cx="5539564" cy="714781"/>
          </a:xfrm>
        </p:spPr>
        <p:txBody>
          <a:bodyPr anchor="ct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5" name="Datumsplatzhalter 2"/>
          <p:cNvSpPr>
            <a:spLocks noGrp="1"/>
          </p:cNvSpPr>
          <p:nvPr>
            <p:ph type="dt" sz="half" idx="10"/>
          </p:nvPr>
        </p:nvSpPr>
        <p:spPr/>
        <p:txBody>
          <a:bodyPr/>
          <a:lstStyle>
            <a:lvl1pPr>
              <a:defRPr/>
            </a:lvl1pPr>
          </a:lstStyle>
          <a:p>
            <a:pPr>
              <a:defRPr/>
            </a:pPr>
            <a:r>
              <a:rPr lang="de-DE"/>
              <a:t>May 25, 2016</a:t>
            </a:r>
            <a:endParaRPr lang="en-US" dirty="0"/>
          </a:p>
        </p:txBody>
      </p:sp>
      <p:sp>
        <p:nvSpPr>
          <p:cNvPr id="8" name="Foliennummernplatzhalter 3"/>
          <p:cNvSpPr>
            <a:spLocks noGrp="1"/>
          </p:cNvSpPr>
          <p:nvPr>
            <p:ph type="sldNum" sz="quarter" idx="11"/>
          </p:nvPr>
        </p:nvSpPr>
        <p:spPr/>
        <p:txBody>
          <a:bodyPr/>
          <a:lstStyle>
            <a:lvl1pPr>
              <a:defRPr/>
            </a:lvl1pPr>
          </a:lstStyle>
          <a:p>
            <a:pPr>
              <a:defRPr/>
            </a:pPr>
            <a:fld id="{9EBC8639-B35B-4F91-991E-CB021A46688D}" type="slidenum">
              <a:rPr lang="en-US"/>
              <a:pPr>
                <a:defRPr/>
              </a:pPr>
              <a:t>‹#›</a:t>
            </a:fld>
            <a:endParaRPr lang="en-US" dirty="0"/>
          </a:p>
        </p:txBody>
      </p:sp>
    </p:spTree>
    <p:extLst>
      <p:ext uri="{BB962C8B-B14F-4D97-AF65-F5344CB8AC3E}">
        <p14:creationId xmlns:p14="http://schemas.microsoft.com/office/powerpoint/2010/main" val="3665926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piteltrenner ohne Titel">
    <p:spTree>
      <p:nvGrpSpPr>
        <p:cNvPr id="1" name=""/>
        <p:cNvGrpSpPr/>
        <p:nvPr/>
      </p:nvGrpSpPr>
      <p:grpSpPr>
        <a:xfrm>
          <a:off x="0" y="0"/>
          <a:ext cx="0" cy="0"/>
          <a:chOff x="0" y="0"/>
          <a:chExt cx="0" cy="0"/>
        </a:xfrm>
      </p:grpSpPr>
      <p:pic>
        <p:nvPicPr>
          <p:cNvPr id="2" name="Grafik 9"/>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026885"/>
            <a:ext cx="9144000"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umsplatzhalter 2"/>
          <p:cNvSpPr>
            <a:spLocks noGrp="1"/>
          </p:cNvSpPr>
          <p:nvPr>
            <p:ph type="dt" sz="half" idx="10"/>
          </p:nvPr>
        </p:nvSpPr>
        <p:spPr/>
        <p:txBody>
          <a:bodyPr/>
          <a:lstStyle>
            <a:lvl1pPr>
              <a:defRPr/>
            </a:lvl1pPr>
          </a:lstStyle>
          <a:p>
            <a:pPr>
              <a:defRPr/>
            </a:pPr>
            <a:r>
              <a:rPr lang="de-DE"/>
              <a:t>May 25, 2016</a:t>
            </a:r>
            <a:endParaRPr lang="en-US" dirty="0"/>
          </a:p>
        </p:txBody>
      </p:sp>
      <p:sp>
        <p:nvSpPr>
          <p:cNvPr id="4" name="Foliennummernplatzhalter 3"/>
          <p:cNvSpPr>
            <a:spLocks noGrp="1"/>
          </p:cNvSpPr>
          <p:nvPr>
            <p:ph type="sldNum" sz="quarter" idx="11"/>
          </p:nvPr>
        </p:nvSpPr>
        <p:spPr/>
        <p:txBody>
          <a:bodyPr/>
          <a:lstStyle>
            <a:lvl1pPr>
              <a:defRPr/>
            </a:lvl1pPr>
          </a:lstStyle>
          <a:p>
            <a:pPr>
              <a:defRPr/>
            </a:pPr>
            <a:fld id="{57DD9BAD-8ACA-48ED-A3BA-72520CC88A69}" type="slidenum">
              <a:rPr lang="en-US"/>
              <a:pPr>
                <a:defRPr/>
              </a:pPr>
              <a:t>‹#›</a:t>
            </a:fld>
            <a:endParaRPr lang="en-US" dirty="0"/>
          </a:p>
        </p:txBody>
      </p:sp>
    </p:spTree>
    <p:extLst>
      <p:ext uri="{BB962C8B-B14F-4D97-AF65-F5344CB8AC3E}">
        <p14:creationId xmlns:p14="http://schemas.microsoft.com/office/powerpoint/2010/main" val="1037386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28650" y="354108"/>
            <a:ext cx="6812056"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br>
              <a:rPr lang="de-DE" altLang="en-US"/>
            </a:br>
            <a:r>
              <a:rPr lang="de-DE" altLang="en-US"/>
              <a:t>Titel Schriftgrösse &lt; 32 Pkt.</a:t>
            </a:r>
            <a:br>
              <a:rPr lang="de-DE" altLang="en-US"/>
            </a:br>
            <a:endParaRPr lang="en-US" altLang="en-US"/>
          </a:p>
        </p:txBody>
      </p:sp>
      <p:sp>
        <p:nvSpPr>
          <p:cNvPr id="1027" name="Textplatzhalt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p>
        </p:txBody>
      </p:sp>
      <p:sp>
        <p:nvSpPr>
          <p:cNvPr id="4" name="Datumsplatzhalt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100" smtClean="0">
                <a:solidFill>
                  <a:srgbClr val="022469"/>
                </a:solidFill>
                <a:latin typeface="+mj-lt"/>
              </a:defRPr>
            </a:lvl1pPr>
          </a:lstStyle>
          <a:p>
            <a:pPr>
              <a:defRPr/>
            </a:pPr>
            <a:r>
              <a:rPr lang="de-DE"/>
              <a:t>May 25, 2016</a:t>
            </a:r>
            <a:endParaRPr lang="en-US" dirty="0"/>
          </a:p>
        </p:txBody>
      </p:sp>
      <p:sp>
        <p:nvSpPr>
          <p:cNvPr id="6" name="Foliennummernplatzhalt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100" smtClean="0">
                <a:solidFill>
                  <a:srgbClr val="022469"/>
                </a:solidFill>
                <a:latin typeface="+mj-lt"/>
              </a:defRPr>
            </a:lvl1pPr>
          </a:lstStyle>
          <a:p>
            <a:pPr>
              <a:defRPr/>
            </a:pPr>
            <a:fld id="{63CEBB51-DEDC-4E58-A60A-EA0A0E37DC79}" type="slidenum">
              <a:rPr lang="en-US" smtClean="0"/>
              <a:pPr>
                <a:defRPr/>
              </a:pPr>
              <a:t>‹#›</a:t>
            </a:fld>
            <a:endParaRPr lang="en-US" dirty="0"/>
          </a:p>
        </p:txBody>
      </p:sp>
      <p:cxnSp>
        <p:nvCxnSpPr>
          <p:cNvPr id="8" name="Gerader Verbinder 7"/>
          <p:cNvCxnSpPr/>
          <p:nvPr/>
        </p:nvCxnSpPr>
        <p:spPr>
          <a:xfrm flipH="1">
            <a:off x="201613" y="6269038"/>
            <a:ext cx="8694737" cy="0"/>
          </a:xfrm>
          <a:prstGeom prst="line">
            <a:avLst/>
          </a:prstGeom>
          <a:ln w="19050">
            <a:solidFill>
              <a:srgbClr val="405088"/>
            </a:solidFill>
          </a:ln>
        </p:spPr>
        <p:style>
          <a:lnRef idx="1">
            <a:schemeClr val="accent1"/>
          </a:lnRef>
          <a:fillRef idx="0">
            <a:schemeClr val="accent1"/>
          </a:fillRef>
          <a:effectRef idx="0">
            <a:schemeClr val="accent1"/>
          </a:effectRef>
          <a:fontRef idx="minor">
            <a:schemeClr val="tx1"/>
          </a:fontRef>
        </p:style>
      </p:cxnSp>
      <p:sp>
        <p:nvSpPr>
          <p:cNvPr id="1032" name="Textfeld 8"/>
          <p:cNvSpPr txBox="1">
            <a:spLocks noChangeArrowheads="1"/>
          </p:cNvSpPr>
          <p:nvPr/>
        </p:nvSpPr>
        <p:spPr bwMode="auto">
          <a:xfrm>
            <a:off x="2816225" y="6413500"/>
            <a:ext cx="33083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defRPr>
                <a:solidFill>
                  <a:schemeClr val="tx1"/>
                </a:solidFill>
                <a:latin typeface="Calibri" panose="020F0502020204030204" pitchFamily="34" charset="0"/>
              </a:defRPr>
            </a:lvl1pPr>
            <a:lvl2pPr marL="742950" indent="-285750" defTabSz="685800">
              <a:defRPr>
                <a:solidFill>
                  <a:schemeClr val="tx1"/>
                </a:solidFill>
                <a:latin typeface="Calibri" panose="020F0502020204030204" pitchFamily="34" charset="0"/>
              </a:defRPr>
            </a:lvl2pPr>
            <a:lvl3pPr marL="1143000" indent="-228600" defTabSz="685800">
              <a:defRPr>
                <a:solidFill>
                  <a:schemeClr val="tx1"/>
                </a:solidFill>
                <a:latin typeface="Calibri" panose="020F0502020204030204" pitchFamily="34" charset="0"/>
              </a:defRPr>
            </a:lvl3pPr>
            <a:lvl4pPr marL="1600200" indent="-228600" defTabSz="685800">
              <a:defRPr>
                <a:solidFill>
                  <a:schemeClr val="tx1"/>
                </a:solidFill>
                <a:latin typeface="Calibri" panose="020F0502020204030204" pitchFamily="34" charset="0"/>
              </a:defRPr>
            </a:lvl4pPr>
            <a:lvl5pPr marL="2057400" indent="-228600" defTabSz="685800">
              <a:defRPr>
                <a:solidFill>
                  <a:schemeClr val="tx1"/>
                </a:solidFill>
                <a:latin typeface="Calibri" panose="020F0502020204030204" pitchFamily="34" charset="0"/>
              </a:defRPr>
            </a:lvl5pPr>
            <a:lvl6pPr marL="2514600" indent="-228600" defTabSz="685800" fontAlgn="base">
              <a:spcBef>
                <a:spcPct val="0"/>
              </a:spcBef>
              <a:spcAft>
                <a:spcPct val="0"/>
              </a:spcAft>
              <a:defRPr>
                <a:solidFill>
                  <a:schemeClr val="tx1"/>
                </a:solidFill>
                <a:latin typeface="Calibri" panose="020F0502020204030204" pitchFamily="34" charset="0"/>
              </a:defRPr>
            </a:lvl6pPr>
            <a:lvl7pPr marL="2971800" indent="-228600" defTabSz="685800" fontAlgn="base">
              <a:spcBef>
                <a:spcPct val="0"/>
              </a:spcBef>
              <a:spcAft>
                <a:spcPct val="0"/>
              </a:spcAft>
              <a:defRPr>
                <a:solidFill>
                  <a:schemeClr val="tx1"/>
                </a:solidFill>
                <a:latin typeface="Calibri" panose="020F0502020204030204" pitchFamily="34" charset="0"/>
              </a:defRPr>
            </a:lvl7pPr>
            <a:lvl8pPr marL="3429000" indent="-228600" defTabSz="685800" fontAlgn="base">
              <a:spcBef>
                <a:spcPct val="0"/>
              </a:spcBef>
              <a:spcAft>
                <a:spcPct val="0"/>
              </a:spcAft>
              <a:defRPr>
                <a:solidFill>
                  <a:schemeClr val="tx1"/>
                </a:solidFill>
                <a:latin typeface="Calibri" panose="020F0502020204030204" pitchFamily="34" charset="0"/>
              </a:defRPr>
            </a:lvl8pPr>
            <a:lvl9pPr marL="3886200" indent="-228600" defTabSz="685800" fontAlgn="base">
              <a:spcBef>
                <a:spcPct val="0"/>
              </a:spcBef>
              <a:spcAft>
                <a:spcPct val="0"/>
              </a:spcAft>
              <a:defRPr>
                <a:solidFill>
                  <a:schemeClr val="tx1"/>
                </a:solidFill>
                <a:latin typeface="Calibri" panose="020F0502020204030204" pitchFamily="34" charset="0"/>
              </a:defRPr>
            </a:lvl9pPr>
          </a:lstStyle>
          <a:p>
            <a:pPr algn="ctr" eaLnBrk="1" hangingPunct="1"/>
            <a:r>
              <a:rPr lang="en-GB" altLang="en-US" sz="1100" dirty="0">
                <a:solidFill>
                  <a:srgbClr val="405088"/>
                </a:solidFill>
                <a:latin typeface="+mj-lt"/>
              </a:rPr>
              <a:t>© Geissbühler Weber &amp; Partner</a:t>
            </a:r>
          </a:p>
        </p:txBody>
      </p:sp>
      <p:pic>
        <p:nvPicPr>
          <p:cNvPr id="3" name="Grafik 2"/>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7906871" y="354108"/>
            <a:ext cx="578221" cy="578221"/>
          </a:xfrm>
          <a:prstGeom prst="rect">
            <a:avLst/>
          </a:prstGeom>
        </p:spPr>
      </p:pic>
    </p:spTree>
  </p:cSld>
  <p:clrMap bg1="lt1" tx1="dk1" bg2="lt2" tx2="dk2" accent1="accent1" accent2="accent2" accent3="accent3" accent4="accent4" accent5="accent5" accent6="accent6" hlink="hlink" folHlink="folHlink"/>
  <p:sldLayoutIdLst>
    <p:sldLayoutId id="2147483767" r:id="rId1"/>
    <p:sldLayoutId id="2147483765" r:id="rId2"/>
    <p:sldLayoutId id="2147483752" r:id="rId3"/>
    <p:sldLayoutId id="2147483753" r:id="rId4"/>
    <p:sldLayoutId id="2147483754" r:id="rId5"/>
    <p:sldLayoutId id="2147483757" r:id="rId6"/>
    <p:sldLayoutId id="2147483758" r:id="rId7"/>
    <p:sldLayoutId id="2147483760" r:id="rId8"/>
    <p:sldLayoutId id="2147483761" r:id="rId9"/>
    <p:sldLayoutId id="2147483762" r:id="rId10"/>
    <p:sldLayoutId id="2147483763" r:id="rId11"/>
    <p:sldLayoutId id="2147483768" r:id="rId12"/>
    <p:sldLayoutId id="2147483769" r:id="rId13"/>
    <p:sldLayoutId id="2147483771" r:id="rId14"/>
    <p:sldLayoutId id="2147483772" r:id="rId15"/>
    <p:sldLayoutId id="2147483773" r:id="rId16"/>
    <p:sldLayoutId id="2147483774" r:id="rId17"/>
    <p:sldLayoutId id="2147483775" r:id="rId18"/>
  </p:sldLayoutIdLst>
  <p:hf hdr="0" ftr="0"/>
  <p:txStyles>
    <p:titleStyle>
      <a:lvl1pPr algn="l" rtl="0" eaLnBrk="1" fontAlgn="base" hangingPunct="1">
        <a:lnSpc>
          <a:spcPct val="90000"/>
        </a:lnSpc>
        <a:spcBef>
          <a:spcPct val="0"/>
        </a:spcBef>
        <a:spcAft>
          <a:spcPct val="0"/>
        </a:spcAft>
        <a:defRPr sz="32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9pPr>
    </p:titleStyle>
    <p:bodyStyle>
      <a:lvl1pPr marL="228600" indent="-228600" algn="l" rtl="0" eaLnBrk="1" fontAlgn="base" hangingPunct="1">
        <a:lnSpc>
          <a:spcPct val="90000"/>
        </a:lnSpc>
        <a:spcBef>
          <a:spcPts val="1000"/>
        </a:spcBef>
        <a:spcAft>
          <a:spcPct val="0"/>
        </a:spcAft>
        <a:buFont typeface="Wingdings" panose="05000000000000000000" pitchFamily="2" charset="2"/>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Wingdings" panose="05000000000000000000" pitchFamily="2" charset="2"/>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Wingdings" panose="05000000000000000000" pitchFamily="2" charset="2"/>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Wingdings" panose="05000000000000000000" pitchFamily="2" charset="2"/>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anose="020B0604020202020204" pitchFamily="34" charset="0"/>
        <a:buChar char="•"/>
        <a:defRPr sz="16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eg"/><Relationship Id="rId5" Type="http://schemas.microsoft.com/office/2007/relationships/hdphoto" Target="../media/hdphoto1.wdp"/><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17.xml"/><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hyperlink" Target="mailto:alex.geissbuehler@gwpartner.ch" TargetMode="Externa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3604436" y="5307832"/>
            <a:ext cx="5539564" cy="471223"/>
          </a:xfrm>
        </p:spPr>
        <p:txBody>
          <a:bodyPr>
            <a:noAutofit/>
          </a:bodyPr>
          <a:lstStyle/>
          <a:p>
            <a:r>
              <a:rPr lang="de-CH" dirty="0" err="1"/>
              <a:t>Geneva</a:t>
            </a:r>
            <a:r>
              <a:rPr lang="de-CH" dirty="0"/>
              <a:t>, 25 May 2016</a:t>
            </a:r>
          </a:p>
        </p:txBody>
      </p:sp>
      <p:sp>
        <p:nvSpPr>
          <p:cNvPr id="2" name="Titel 1"/>
          <p:cNvSpPr>
            <a:spLocks noGrp="1"/>
          </p:cNvSpPr>
          <p:nvPr>
            <p:ph type="ctrTitle"/>
          </p:nvPr>
        </p:nvSpPr>
        <p:spPr>
          <a:xfrm>
            <a:off x="3604436" y="4010117"/>
            <a:ext cx="5539564" cy="1314881"/>
          </a:xfrm>
        </p:spPr>
        <p:txBody>
          <a:bodyPr>
            <a:noAutofit/>
          </a:bodyPr>
          <a:lstStyle/>
          <a:p>
            <a:pPr>
              <a:spcAft>
                <a:spcPts val="600"/>
              </a:spcAft>
            </a:pPr>
            <a:r>
              <a:rPr lang="en-GB" dirty="0"/>
              <a:t>Swiss Association of Trust Companies</a:t>
            </a:r>
            <a:endParaRPr lang="fr-CH" dirty="0"/>
          </a:p>
        </p:txBody>
      </p:sp>
      <p:sp>
        <p:nvSpPr>
          <p:cNvPr id="5" name="Foliennummernplatzhalter 4"/>
          <p:cNvSpPr>
            <a:spLocks noGrp="1"/>
          </p:cNvSpPr>
          <p:nvPr>
            <p:ph type="sldNum" sz="quarter" idx="12"/>
          </p:nvPr>
        </p:nvSpPr>
        <p:spPr/>
        <p:txBody>
          <a:bodyPr/>
          <a:lstStyle/>
          <a:p>
            <a:pPr>
              <a:defRPr/>
            </a:pPr>
            <a:fld id="{039C0483-6C33-44FD-9A5B-E173B4BE7F68}" type="slidenum">
              <a:rPr lang="en-US" smtClean="0"/>
              <a:pPr>
                <a:defRPr/>
              </a:pPr>
              <a:t>1</a:t>
            </a:fld>
            <a:endParaRPr lang="fr-CH" dirty="0"/>
          </a:p>
        </p:txBody>
      </p:sp>
      <p:sp>
        <p:nvSpPr>
          <p:cNvPr id="6" name="Rechteck 5"/>
          <p:cNvSpPr/>
          <p:nvPr/>
        </p:nvSpPr>
        <p:spPr>
          <a:xfrm>
            <a:off x="145279" y="6033331"/>
            <a:ext cx="8887626" cy="7520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pic>
        <p:nvPicPr>
          <p:cNvPr id="8" name="Grafik 7"/>
          <p:cNvPicPr>
            <a:picLocks noChangeAspect="1"/>
          </p:cNvPicPr>
          <p:nvPr/>
        </p:nvPicPr>
        <p:blipFill>
          <a:blip r:embed="rId3"/>
          <a:stretch>
            <a:fillRect/>
          </a:stretch>
        </p:blipFill>
        <p:spPr>
          <a:xfrm>
            <a:off x="145279" y="152400"/>
            <a:ext cx="2407421" cy="1162717"/>
          </a:xfrm>
          <a:prstGeom prst="rect">
            <a:avLst/>
          </a:prstGeom>
        </p:spPr>
      </p:pic>
    </p:spTree>
    <p:extLst>
      <p:ext uri="{BB962C8B-B14F-4D97-AF65-F5344CB8AC3E}">
        <p14:creationId xmlns:p14="http://schemas.microsoft.com/office/powerpoint/2010/main" val="3345300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s://encrypted-tbn2.gstatic.com/images?q=tbn:ANd9GcTFZwzK8EbL4G6HRhpuqn34cTYQEeqOTkxdpNXVS9t2dvvs18O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Content Placeholder 2"/>
          <p:cNvSpPr>
            <a:spLocks noGrp="1"/>
          </p:cNvSpPr>
          <p:nvPr>
            <p:ph idx="1"/>
          </p:nvPr>
        </p:nvSpPr>
        <p:spPr>
          <a:xfrm>
            <a:off x="628650" y="2117146"/>
            <a:ext cx="7383462" cy="4057202"/>
          </a:xfrm>
        </p:spPr>
        <p:txBody>
          <a:bodyPr>
            <a:normAutofit/>
          </a:bodyPr>
          <a:lstStyle/>
          <a:p>
            <a:r>
              <a:rPr lang="en-GB" sz="2000" b="0" dirty="0"/>
              <a:t>Granting and withdrawal of licences;</a:t>
            </a:r>
          </a:p>
          <a:p>
            <a:pPr>
              <a:buClrTx/>
              <a:buSzPct val="100000"/>
            </a:pPr>
            <a:r>
              <a:rPr lang="en-GB" dirty="0"/>
              <a:t>Direct auditing possible;</a:t>
            </a:r>
          </a:p>
          <a:p>
            <a:pPr>
              <a:buClrTx/>
              <a:buSzPct val="100000"/>
            </a:pPr>
            <a:r>
              <a:rPr lang="en-GB" sz="2000" b="0" dirty="0"/>
              <a:t>Approval of auditors;</a:t>
            </a:r>
          </a:p>
          <a:p>
            <a:pPr lvl="1">
              <a:buClrTx/>
              <a:buFont typeface="Wingdings" panose="05000000000000000000" pitchFamily="2" charset="2"/>
              <a:buChar char="Ø"/>
            </a:pPr>
            <a:r>
              <a:rPr lang="en-GB" sz="2000" u="sng" dirty="0"/>
              <a:t>In principle</a:t>
            </a:r>
            <a:r>
              <a:rPr lang="en-GB" sz="2000" dirty="0"/>
              <a:t>: Financial institutions subject to annual audit;</a:t>
            </a:r>
            <a:br>
              <a:rPr dirty="0"/>
            </a:br>
            <a:r>
              <a:rPr lang="en-GB" sz="2000" u="sng" dirty="0"/>
              <a:t>but</a:t>
            </a:r>
            <a:r>
              <a:rPr lang="en-GB" sz="2000" dirty="0"/>
              <a:t>: Audit frequency may be increased to four years;</a:t>
            </a:r>
          </a:p>
          <a:p>
            <a:pPr>
              <a:buClrTx/>
              <a:buSzPct val="100000"/>
            </a:pPr>
            <a:r>
              <a:rPr lang="en-GB" sz="2000" b="0" dirty="0"/>
              <a:t>Issuing of circulars setting out Federal Council’s provisions (circulars require FINMA approval);</a:t>
            </a:r>
          </a:p>
          <a:p>
            <a:pPr>
              <a:buClrTx/>
              <a:buSzPct val="100000"/>
            </a:pPr>
            <a:r>
              <a:rPr lang="en-GB" dirty="0"/>
              <a:t>Financed by fees and supervisory charges.</a:t>
            </a:r>
            <a:br>
              <a:rPr dirty="0"/>
            </a:br>
            <a:br>
              <a:rPr dirty="0"/>
            </a:br>
            <a:endParaRPr lang="en-GB" dirty="0"/>
          </a:p>
          <a:p>
            <a:pPr marL="266700" lvl="1" indent="-266700">
              <a:buSzPct val="100000"/>
              <a:buFont typeface="Wingdings" panose="05000000000000000000" pitchFamily="2" charset="2"/>
              <a:buChar char="Ø"/>
              <a:tabLst>
                <a:tab pos="990600" algn="l"/>
              </a:tabLst>
            </a:pPr>
            <a:r>
              <a:rPr lang="en-GB" dirty="0"/>
              <a:t>Not:</a:t>
            </a:r>
            <a:r>
              <a:rPr lang="en-US" dirty="0"/>
              <a:t> </a:t>
            </a:r>
            <a:r>
              <a:rPr lang="en-GB" dirty="0"/>
              <a:t>Appointment of an investigating agent or imposition of a professional ban!</a:t>
            </a:r>
          </a:p>
          <a:p>
            <a:pPr>
              <a:buClrTx/>
              <a:buSzPct val="100000"/>
            </a:pPr>
            <a:endParaRPr lang="en-GB" b="0" dirty="0"/>
          </a:p>
          <a:p>
            <a:pPr marL="0" indent="0">
              <a:buNone/>
            </a:pPr>
            <a:endParaRPr lang="en-GB" b="0" dirty="0"/>
          </a:p>
        </p:txBody>
      </p:sp>
      <p:sp>
        <p:nvSpPr>
          <p:cNvPr id="3" name="Foliennummernplatzhalter 2"/>
          <p:cNvSpPr>
            <a:spLocks noGrp="1"/>
          </p:cNvSpPr>
          <p:nvPr>
            <p:ph type="sldNum" sz="quarter" idx="11"/>
          </p:nvPr>
        </p:nvSpPr>
        <p:spPr>
          <a:xfrm>
            <a:off x="6457950" y="6356351"/>
            <a:ext cx="2057400" cy="365125"/>
          </a:xfrm>
          <a:prstGeom prst="rect">
            <a:avLst/>
          </a:prstGeom>
        </p:spPr>
        <p:txBody>
          <a:bodyPr/>
          <a:lstStyle/>
          <a:p>
            <a:fld id="{627B9BA9-ADDE-43E5-AE96-6ED0875E4B21}" type="slidenum">
              <a:rPr lang="de-CH" smtClean="0"/>
              <a:t>10</a:t>
            </a:fld>
            <a:endParaRPr lang="en-GB" dirty="0"/>
          </a:p>
        </p:txBody>
      </p:sp>
      <p:pic>
        <p:nvPicPr>
          <p:cNvPr id="2" name="Grafik 1"/>
          <p:cNvPicPr>
            <a:picLocks noChangeAspect="1"/>
          </p:cNvPicPr>
          <p:nvPr/>
        </p:nvPicPr>
        <p:blipFill rotWithShape="1">
          <a:blip r:embed="rId3"/>
          <a:srcRect t="6664" b="10330"/>
          <a:stretch/>
        </p:blipFill>
        <p:spPr>
          <a:xfrm>
            <a:off x="5855320" y="1289146"/>
            <a:ext cx="2660030" cy="1656000"/>
          </a:xfrm>
          <a:prstGeom prst="rect">
            <a:avLst/>
          </a:prstGeom>
        </p:spPr>
      </p:pic>
      <p:sp>
        <p:nvSpPr>
          <p:cNvPr id="7" name="Titel 13"/>
          <p:cNvSpPr txBox="1">
            <a:spLocks/>
          </p:cNvSpPr>
          <p:nvPr/>
        </p:nvSpPr>
        <p:spPr bwMode="gray">
          <a:xfrm>
            <a:off x="628650" y="354108"/>
            <a:ext cx="704901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9pPr>
          </a:lstStyle>
          <a:p>
            <a:r>
              <a:rPr lang="en-GB" sz="2800" dirty="0"/>
              <a:t>II. FinIA: The new supervisory regime</a:t>
            </a:r>
            <a:br>
              <a:rPr dirty="0"/>
            </a:br>
            <a:r>
              <a:rPr lang="en-GB" sz="1800" dirty="0">
                <a:solidFill>
                  <a:srgbClr val="969696"/>
                </a:solidFill>
              </a:rPr>
              <a:t>Supervisory organisation: supervisory instruments</a:t>
            </a:r>
          </a:p>
        </p:txBody>
      </p:sp>
      <p:sp>
        <p:nvSpPr>
          <p:cNvPr id="4" name="Datumsplatzhalter 3"/>
          <p:cNvSpPr>
            <a:spLocks noGrp="1"/>
          </p:cNvSpPr>
          <p:nvPr>
            <p:ph type="dt" sz="half" idx="10"/>
          </p:nvPr>
        </p:nvSpPr>
        <p:spPr/>
        <p:txBody>
          <a:bodyPr/>
          <a:lstStyle/>
          <a:p>
            <a:pPr>
              <a:defRPr/>
            </a:pPr>
            <a:r>
              <a:rPr lang="de-DE"/>
              <a:t>May 25, 2016</a:t>
            </a:r>
            <a:endParaRPr lang="en-US" dirty="0"/>
          </a:p>
        </p:txBody>
      </p:sp>
    </p:spTree>
    <p:extLst>
      <p:ext uri="{BB962C8B-B14F-4D97-AF65-F5344CB8AC3E}">
        <p14:creationId xmlns:p14="http://schemas.microsoft.com/office/powerpoint/2010/main" val="3264415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3"/>
          <a:stretch>
            <a:fillRect/>
          </a:stretch>
        </p:blipFill>
        <p:spPr>
          <a:xfrm>
            <a:off x="5785892" y="1231097"/>
            <a:ext cx="2729458" cy="1368000"/>
          </a:xfrm>
          <a:prstGeom prst="rect">
            <a:avLst/>
          </a:prstGeom>
        </p:spPr>
      </p:pic>
      <p:sp>
        <p:nvSpPr>
          <p:cNvPr id="6" name="AutoShape 2" descr="https://encrypted-tbn2.gstatic.com/images?q=tbn:ANd9GcTFZwzK8EbL4G6HRhpuqn34cTYQEeqOTkxdpNXVS9t2dvvs18O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9" name="Content Placeholder 2"/>
          <p:cNvSpPr>
            <a:spLocks noGrp="1"/>
          </p:cNvSpPr>
          <p:nvPr>
            <p:ph idx="1"/>
          </p:nvPr>
        </p:nvSpPr>
        <p:spPr>
          <a:xfrm>
            <a:off x="628650" y="2541048"/>
            <a:ext cx="7383462" cy="2885627"/>
          </a:xfrm>
        </p:spPr>
        <p:txBody>
          <a:bodyPr>
            <a:normAutofit/>
          </a:bodyPr>
          <a:lstStyle/>
          <a:p>
            <a:r>
              <a:rPr lang="en-GB" sz="2000" b="0" dirty="0"/>
              <a:t>Appropriate corporate governance rules;</a:t>
            </a:r>
          </a:p>
          <a:p>
            <a:pPr>
              <a:buClrTx/>
              <a:buSzPct val="100000"/>
            </a:pPr>
            <a:r>
              <a:rPr lang="en-GB" sz="2000" b="0" dirty="0"/>
              <a:t>Compliance with statutory requirements;</a:t>
            </a:r>
          </a:p>
          <a:p>
            <a:pPr>
              <a:buClrTx/>
              <a:buSzPct val="100000"/>
            </a:pPr>
            <a:r>
              <a:rPr lang="en-GB" sz="2000" b="0" dirty="0"/>
              <a:t>Effective internal control system (ICS) commensurate with risks taken;</a:t>
            </a:r>
          </a:p>
          <a:p>
            <a:pPr lvl="1">
              <a:buClrTx/>
              <a:buFont typeface="Wingdings" panose="05000000000000000000" pitchFamily="2" charset="2"/>
              <a:buChar char="Ø"/>
            </a:pPr>
            <a:r>
              <a:rPr lang="en-GB" dirty="0"/>
              <a:t> </a:t>
            </a:r>
            <a:r>
              <a:rPr lang="en-GB" sz="2000" i="1" dirty="0"/>
              <a:t>To measure, control and monitor risks</a:t>
            </a:r>
            <a:endParaRPr lang="en-GB" sz="2000" b="0" i="1" dirty="0"/>
          </a:p>
          <a:p>
            <a:pPr>
              <a:buClrTx/>
              <a:buSzPct val="100000"/>
            </a:pPr>
            <a:r>
              <a:rPr lang="en-GB" sz="2000" b="0" dirty="0"/>
              <a:t>Effective management of firm from Switzerland;</a:t>
            </a:r>
          </a:p>
          <a:p>
            <a:pPr>
              <a:buClrTx/>
              <a:buSzPct val="100000"/>
            </a:pPr>
            <a:r>
              <a:rPr lang="en-GB" sz="2000" b="0" dirty="0"/>
              <a:t>Guarantee of a proper business conduct.</a:t>
            </a:r>
          </a:p>
          <a:p>
            <a:endParaRPr lang="en-GB" b="0" dirty="0"/>
          </a:p>
          <a:p>
            <a:pPr marL="0" indent="0">
              <a:buNone/>
            </a:pPr>
            <a:endParaRPr lang="en-GB" b="0" dirty="0"/>
          </a:p>
        </p:txBody>
      </p:sp>
      <p:sp>
        <p:nvSpPr>
          <p:cNvPr id="3" name="Foliennummernplatzhalter 2"/>
          <p:cNvSpPr>
            <a:spLocks noGrp="1"/>
          </p:cNvSpPr>
          <p:nvPr>
            <p:ph type="sldNum" sz="quarter" idx="11"/>
          </p:nvPr>
        </p:nvSpPr>
        <p:spPr>
          <a:xfrm>
            <a:off x="6457950" y="6356351"/>
            <a:ext cx="2057400" cy="365125"/>
          </a:xfrm>
          <a:prstGeom prst="rect">
            <a:avLst/>
          </a:prstGeom>
        </p:spPr>
        <p:txBody>
          <a:bodyPr/>
          <a:lstStyle/>
          <a:p>
            <a:fld id="{627B9BA9-ADDE-43E5-AE96-6ED0875E4B21}" type="slidenum">
              <a:rPr lang="de-CH" smtClean="0"/>
              <a:t>11</a:t>
            </a:fld>
            <a:endParaRPr lang="en-GB" dirty="0"/>
          </a:p>
        </p:txBody>
      </p:sp>
      <p:sp>
        <p:nvSpPr>
          <p:cNvPr id="10" name="TextBox 6"/>
          <p:cNvSpPr txBox="1"/>
          <p:nvPr/>
        </p:nvSpPr>
        <p:spPr>
          <a:xfrm>
            <a:off x="719138" y="5328541"/>
            <a:ext cx="8045512" cy="779955"/>
          </a:xfrm>
          <a:prstGeom prst="rect">
            <a:avLst/>
          </a:prstGeom>
        </p:spPr>
        <p:style>
          <a:lnRef idx="1">
            <a:schemeClr val="accent1"/>
          </a:lnRef>
          <a:fillRef idx="3">
            <a:schemeClr val="accent1"/>
          </a:fillRef>
          <a:effectRef idx="2">
            <a:schemeClr val="accent1"/>
          </a:effectRef>
          <a:fontRef idx="minor">
            <a:schemeClr val="lt1"/>
          </a:fontRef>
        </p:style>
        <p:txBody>
          <a:bodyPr wrap="square" lIns="72000" tIns="36000" rIns="72000" bIns="36000" rtlCol="0" anchor="ctr">
            <a:noAutofit/>
          </a:bodyPr>
          <a:lstStyle/>
          <a:p>
            <a:pPr marL="457200" indent="-457200">
              <a:buFont typeface="Wingdings" panose="05000000000000000000" pitchFamily="2" charset="2"/>
              <a:buChar char="§"/>
            </a:pPr>
            <a:r>
              <a:rPr lang="en-GB" sz="2000" b="1" i="1" dirty="0"/>
              <a:t>Appropriate organisation</a:t>
            </a:r>
          </a:p>
          <a:p>
            <a:pPr marL="457200" indent="-457200">
              <a:buFont typeface="Wingdings" panose="05000000000000000000" pitchFamily="2" charset="2"/>
              <a:buChar char="§"/>
            </a:pPr>
            <a:r>
              <a:rPr lang="en-GB" sz="2000" b="1" i="1" dirty="0"/>
              <a:t>Risk &amp; compliance</a:t>
            </a:r>
          </a:p>
        </p:txBody>
      </p:sp>
      <p:sp>
        <p:nvSpPr>
          <p:cNvPr id="8" name="Titel 13"/>
          <p:cNvSpPr txBox="1">
            <a:spLocks/>
          </p:cNvSpPr>
          <p:nvPr/>
        </p:nvSpPr>
        <p:spPr bwMode="gray">
          <a:xfrm>
            <a:off x="628650" y="354108"/>
            <a:ext cx="704901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9pPr>
          </a:lstStyle>
          <a:p>
            <a:r>
              <a:rPr lang="en-GB" sz="2800" dirty="0"/>
              <a:t>II. FinIA: The new supervisory regime</a:t>
            </a:r>
            <a:br>
              <a:rPr dirty="0"/>
            </a:br>
            <a:r>
              <a:rPr lang="en-GB" sz="1800" dirty="0"/>
              <a:t>Licensing conditions: all institutions</a:t>
            </a:r>
          </a:p>
        </p:txBody>
      </p:sp>
      <p:sp>
        <p:nvSpPr>
          <p:cNvPr id="2" name="Datumsplatzhalter 1"/>
          <p:cNvSpPr>
            <a:spLocks noGrp="1"/>
          </p:cNvSpPr>
          <p:nvPr>
            <p:ph type="dt" sz="half" idx="10"/>
          </p:nvPr>
        </p:nvSpPr>
        <p:spPr/>
        <p:txBody>
          <a:bodyPr/>
          <a:lstStyle/>
          <a:p>
            <a:pPr>
              <a:defRPr/>
            </a:pPr>
            <a:r>
              <a:rPr lang="de-DE"/>
              <a:t>May 25, 2016</a:t>
            </a:r>
            <a:endParaRPr lang="en-US" dirty="0"/>
          </a:p>
        </p:txBody>
      </p:sp>
    </p:spTree>
    <p:extLst>
      <p:ext uri="{BB962C8B-B14F-4D97-AF65-F5344CB8AC3E}">
        <p14:creationId xmlns:p14="http://schemas.microsoft.com/office/powerpoint/2010/main" val="1286279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D1FA3CD-D4FE-4101-A739-8495EFF0181D}" type="slidenum">
              <a:rPr lang="de-CH" smtClean="0"/>
              <a:t>12</a:t>
            </a:fld>
            <a:endParaRPr lang="de-CH" dirty="0"/>
          </a:p>
        </p:txBody>
      </p:sp>
      <p:sp>
        <p:nvSpPr>
          <p:cNvPr id="30" name="Eingekerbter Richtungspfeil 29"/>
          <p:cNvSpPr/>
          <p:nvPr/>
        </p:nvSpPr>
        <p:spPr>
          <a:xfrm>
            <a:off x="393348" y="1702378"/>
            <a:ext cx="2268000" cy="732406"/>
          </a:xfrm>
          <a:prstGeom prst="chevron">
            <a:avLst/>
          </a:prstGeom>
          <a:solidFill>
            <a:srgbClr val="3854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a:t>Assessment </a:t>
            </a:r>
            <a:r>
              <a:rPr lang="de-CH" sz="1400" b="1" dirty="0" err="1"/>
              <a:t>phase</a:t>
            </a:r>
            <a:endParaRPr lang="de-CH" sz="1400" b="1" dirty="0"/>
          </a:p>
        </p:txBody>
      </p:sp>
      <p:sp>
        <p:nvSpPr>
          <p:cNvPr id="59" name="Eingekerbter Richtungspfeil 58"/>
          <p:cNvSpPr/>
          <p:nvPr/>
        </p:nvSpPr>
        <p:spPr>
          <a:xfrm>
            <a:off x="2469520" y="1702378"/>
            <a:ext cx="2268000" cy="73240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tx1"/>
                </a:solidFill>
              </a:rPr>
              <a:t>Evaluation </a:t>
            </a:r>
            <a:r>
              <a:rPr lang="de-CH" sz="1400" b="1" dirty="0" err="1">
                <a:solidFill>
                  <a:schemeClr val="tx1"/>
                </a:solidFill>
              </a:rPr>
              <a:t>of</a:t>
            </a:r>
            <a:r>
              <a:rPr lang="de-CH" sz="1400" b="1" dirty="0">
                <a:solidFill>
                  <a:schemeClr val="tx1"/>
                </a:solidFill>
              </a:rPr>
              <a:t> </a:t>
            </a:r>
            <a:r>
              <a:rPr lang="de-CH" sz="1400" b="1" dirty="0" err="1">
                <a:solidFill>
                  <a:schemeClr val="tx1"/>
                </a:solidFill>
              </a:rPr>
              <a:t>strategy</a:t>
            </a:r>
            <a:endParaRPr lang="de-CH" sz="1600" b="1" dirty="0">
              <a:solidFill>
                <a:schemeClr val="tx1"/>
              </a:solidFill>
            </a:endParaRPr>
          </a:p>
        </p:txBody>
      </p:sp>
      <p:sp>
        <p:nvSpPr>
          <p:cNvPr id="60" name="Eingekerbter Richtungspfeil 59"/>
          <p:cNvSpPr/>
          <p:nvPr/>
        </p:nvSpPr>
        <p:spPr>
          <a:xfrm>
            <a:off x="4583792" y="1702378"/>
            <a:ext cx="2268000" cy="73240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tx1"/>
                </a:solidFill>
              </a:rPr>
              <a:t>Implementation </a:t>
            </a:r>
            <a:r>
              <a:rPr lang="de-CH" sz="1400" b="1" dirty="0" err="1">
                <a:solidFill>
                  <a:schemeClr val="tx1"/>
                </a:solidFill>
              </a:rPr>
              <a:t>of</a:t>
            </a:r>
            <a:r>
              <a:rPr lang="de-CH" sz="1400" b="1" dirty="0">
                <a:solidFill>
                  <a:schemeClr val="tx1"/>
                </a:solidFill>
              </a:rPr>
              <a:t> </a:t>
            </a:r>
            <a:r>
              <a:rPr lang="de-CH" sz="1400" b="1" dirty="0" err="1">
                <a:solidFill>
                  <a:schemeClr val="tx1"/>
                </a:solidFill>
              </a:rPr>
              <a:t>strategy</a:t>
            </a:r>
            <a:endParaRPr lang="de-CH" sz="1200" b="1" dirty="0">
              <a:solidFill>
                <a:schemeClr val="tx1"/>
              </a:solidFill>
            </a:endParaRPr>
          </a:p>
        </p:txBody>
      </p:sp>
      <p:pic>
        <p:nvPicPr>
          <p:cNvPr id="1026" name="Picture 2" descr="https://www.abilitynet.org.uk/online-assessment/img/200_computer.png"/>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0490" y="3771926"/>
            <a:ext cx="1116000" cy="1116000"/>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Gerade Verbindung mit Pfeil 52"/>
          <p:cNvCxnSpPr/>
          <p:nvPr/>
        </p:nvCxnSpPr>
        <p:spPr>
          <a:xfrm>
            <a:off x="2620164" y="5374125"/>
            <a:ext cx="1737646"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54" name="Rechteck 53"/>
          <p:cNvSpPr/>
          <p:nvPr/>
        </p:nvSpPr>
        <p:spPr>
          <a:xfrm>
            <a:off x="2867945" y="5581335"/>
            <a:ext cx="1188000" cy="495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dirty="0">
                <a:solidFill>
                  <a:schemeClr val="bg1"/>
                </a:solidFill>
              </a:rPr>
              <a:t>3-6 </a:t>
            </a:r>
            <a:r>
              <a:rPr lang="de-CH" sz="1200" b="1" dirty="0" err="1">
                <a:solidFill>
                  <a:schemeClr val="bg1"/>
                </a:solidFill>
              </a:rPr>
              <a:t>months</a:t>
            </a:r>
            <a:endParaRPr lang="de-CH" sz="1200" b="1" dirty="0">
              <a:solidFill>
                <a:schemeClr val="accent6"/>
              </a:solidFill>
            </a:endParaRPr>
          </a:p>
        </p:txBody>
      </p:sp>
      <p:sp>
        <p:nvSpPr>
          <p:cNvPr id="47" name="Rechteck 46"/>
          <p:cNvSpPr/>
          <p:nvPr/>
        </p:nvSpPr>
        <p:spPr>
          <a:xfrm>
            <a:off x="686856" y="5581335"/>
            <a:ext cx="1188000" cy="495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dirty="0">
                <a:solidFill>
                  <a:schemeClr val="bg1"/>
                </a:solidFill>
              </a:rPr>
              <a:t>1-2 </a:t>
            </a:r>
            <a:r>
              <a:rPr lang="de-CH" sz="1200" b="1" dirty="0" err="1">
                <a:solidFill>
                  <a:schemeClr val="bg1"/>
                </a:solidFill>
              </a:rPr>
              <a:t>months</a:t>
            </a:r>
            <a:endParaRPr lang="de-CH" sz="1200" b="1" dirty="0">
              <a:solidFill>
                <a:schemeClr val="bg1"/>
              </a:solidFill>
            </a:endParaRPr>
          </a:p>
        </p:txBody>
      </p:sp>
      <p:pic>
        <p:nvPicPr>
          <p:cNvPr id="2" name="Picture 2" descr="http://www.starmedical.co.uk/thelounge/wp-content/uploads/2013/06/Assessment1.jpg"/>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356751" y="3771926"/>
            <a:ext cx="1116000" cy="111600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p:cNvSpPr txBox="1"/>
          <p:nvPr/>
        </p:nvSpPr>
        <p:spPr>
          <a:xfrm>
            <a:off x="210548" y="5046271"/>
            <a:ext cx="917239" cy="276999"/>
          </a:xfrm>
          <a:prstGeom prst="rect">
            <a:avLst/>
          </a:prstGeom>
          <a:noFill/>
        </p:spPr>
        <p:txBody>
          <a:bodyPr wrap="none" rtlCol="0">
            <a:spAutoFit/>
          </a:bodyPr>
          <a:lstStyle/>
          <a:p>
            <a:r>
              <a:rPr lang="de-CH" sz="1200" b="1" i="1" dirty="0">
                <a:latin typeface="+mn-lt"/>
              </a:rPr>
              <a:t>Timeframe:</a:t>
            </a:r>
          </a:p>
        </p:txBody>
      </p:sp>
      <p:sp>
        <p:nvSpPr>
          <p:cNvPr id="51" name="Rechteck 50"/>
          <p:cNvSpPr/>
          <p:nvPr/>
        </p:nvSpPr>
        <p:spPr>
          <a:xfrm>
            <a:off x="2543699" y="2958323"/>
            <a:ext cx="1836492" cy="2791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err="1"/>
              <a:t>Cooperation</a:t>
            </a:r>
            <a:r>
              <a:rPr lang="de-CH" sz="1200" dirty="0"/>
              <a:t> </a:t>
            </a:r>
          </a:p>
        </p:txBody>
      </p:sp>
      <p:sp>
        <p:nvSpPr>
          <p:cNvPr id="57" name="Rechteck 56"/>
          <p:cNvSpPr/>
          <p:nvPr/>
        </p:nvSpPr>
        <p:spPr>
          <a:xfrm>
            <a:off x="2543699" y="3263916"/>
            <a:ext cx="1836492" cy="279177"/>
          </a:xfrm>
          <a:prstGeom prst="rect">
            <a:avLst/>
          </a:prstGeom>
          <a:solidFill>
            <a:srgbClr val="0024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t>Outsourcing</a:t>
            </a:r>
          </a:p>
        </p:txBody>
      </p:sp>
      <p:sp>
        <p:nvSpPr>
          <p:cNvPr id="76" name="Rechteck 75"/>
          <p:cNvSpPr/>
          <p:nvPr/>
        </p:nvSpPr>
        <p:spPr>
          <a:xfrm>
            <a:off x="2543699" y="2645346"/>
            <a:ext cx="1836492" cy="2791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solidFill>
                  <a:schemeClr val="tx1"/>
                </a:solidFill>
              </a:rPr>
              <a:t>"Solo </a:t>
            </a:r>
            <a:r>
              <a:rPr lang="de-CH" sz="1200" dirty="0" err="1">
                <a:solidFill>
                  <a:schemeClr val="tx1"/>
                </a:solidFill>
              </a:rPr>
              <a:t>attempt</a:t>
            </a:r>
            <a:r>
              <a:rPr lang="de-CH" sz="1200" dirty="0">
                <a:solidFill>
                  <a:schemeClr val="tx1"/>
                </a:solidFill>
              </a:rPr>
              <a:t>"</a:t>
            </a:r>
          </a:p>
        </p:txBody>
      </p:sp>
      <p:sp>
        <p:nvSpPr>
          <p:cNvPr id="41" name="Rechteck 40"/>
          <p:cNvSpPr/>
          <p:nvPr/>
        </p:nvSpPr>
        <p:spPr>
          <a:xfrm>
            <a:off x="4583314" y="2958323"/>
            <a:ext cx="1944000" cy="27917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CH" sz="1200" dirty="0"/>
              <a:t>Loose cooperation vs. </a:t>
            </a:r>
            <a:r>
              <a:rPr lang="de-CH" sz="1200" dirty="0" err="1"/>
              <a:t>merger</a:t>
            </a:r>
            <a:endParaRPr lang="de-CH" sz="1200" dirty="0"/>
          </a:p>
        </p:txBody>
      </p:sp>
      <p:sp>
        <p:nvSpPr>
          <p:cNvPr id="42" name="Rechteck 41"/>
          <p:cNvSpPr/>
          <p:nvPr/>
        </p:nvSpPr>
        <p:spPr>
          <a:xfrm>
            <a:off x="4583314" y="3263916"/>
            <a:ext cx="1944000" cy="279177"/>
          </a:xfrm>
          <a:prstGeom prst="rect">
            <a:avLst/>
          </a:prstGeom>
          <a:solidFill>
            <a:srgbClr val="002469"/>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CH" sz="1200" dirty="0"/>
              <a:t>Evaluation &amp; partnership</a:t>
            </a:r>
          </a:p>
        </p:txBody>
      </p:sp>
      <p:sp>
        <p:nvSpPr>
          <p:cNvPr id="43" name="Rechteck 42"/>
          <p:cNvSpPr/>
          <p:nvPr/>
        </p:nvSpPr>
        <p:spPr>
          <a:xfrm>
            <a:off x="4583314" y="2645346"/>
            <a:ext cx="1944000" cy="27917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de-CH" sz="1200" dirty="0">
                <a:solidFill>
                  <a:schemeClr val="tx1"/>
                </a:solidFill>
              </a:rPr>
              <a:t>Business </a:t>
            </a:r>
            <a:r>
              <a:rPr lang="de-CH" sz="1200" dirty="0" err="1">
                <a:solidFill>
                  <a:schemeClr val="tx1"/>
                </a:solidFill>
              </a:rPr>
              <a:t>model</a:t>
            </a:r>
            <a:r>
              <a:rPr lang="de-CH" sz="1200" dirty="0">
                <a:solidFill>
                  <a:schemeClr val="tx1"/>
                </a:solidFill>
              </a:rPr>
              <a:t> / </a:t>
            </a:r>
            <a:r>
              <a:rPr lang="de-CH" sz="1200" dirty="0" err="1">
                <a:solidFill>
                  <a:schemeClr val="tx1"/>
                </a:solidFill>
              </a:rPr>
              <a:t>Processes</a:t>
            </a:r>
            <a:endParaRPr lang="de-CH" sz="1200" dirty="0">
              <a:solidFill>
                <a:schemeClr val="tx1"/>
              </a:solidFill>
            </a:endParaRPr>
          </a:p>
        </p:txBody>
      </p:sp>
      <p:pic>
        <p:nvPicPr>
          <p:cNvPr id="10" name="Picture 2" descr="Bildergebnis für umsetzu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0464" y="3757436"/>
            <a:ext cx="1860594" cy="1144981"/>
          </a:xfrm>
          <a:prstGeom prst="rect">
            <a:avLst/>
          </a:prstGeom>
          <a:noFill/>
          <a:extLst>
            <a:ext uri="{909E8E84-426E-40DD-AFC4-6F175D3DCCD1}">
              <a14:hiddenFill xmlns:a14="http://schemas.microsoft.com/office/drawing/2010/main">
                <a:solidFill>
                  <a:srgbClr val="FFFFFF"/>
                </a:solidFill>
              </a14:hiddenFill>
            </a:ext>
          </a:extLst>
        </p:spPr>
      </p:pic>
      <p:sp>
        <p:nvSpPr>
          <p:cNvPr id="33" name="Eingekerbter Richtungspfeil 32"/>
          <p:cNvSpPr/>
          <p:nvPr/>
        </p:nvSpPr>
        <p:spPr>
          <a:xfrm>
            <a:off x="6679015" y="1702378"/>
            <a:ext cx="2268000" cy="732406"/>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b="1" dirty="0">
                <a:solidFill>
                  <a:schemeClr val="tx1"/>
                </a:solidFill>
              </a:rPr>
              <a:t>Licensing </a:t>
            </a:r>
            <a:r>
              <a:rPr lang="de-CH" sz="1400" b="1" dirty="0" err="1">
                <a:solidFill>
                  <a:schemeClr val="tx1"/>
                </a:solidFill>
              </a:rPr>
              <a:t>phase</a:t>
            </a:r>
            <a:endParaRPr lang="de-CH" sz="1400" b="1" dirty="0">
              <a:solidFill>
                <a:schemeClr val="tx1"/>
              </a:solidFill>
            </a:endParaRPr>
          </a:p>
        </p:txBody>
      </p:sp>
      <p:cxnSp>
        <p:nvCxnSpPr>
          <p:cNvPr id="45" name="Gerade Verbindung mit Pfeil 44"/>
          <p:cNvCxnSpPr/>
          <p:nvPr/>
        </p:nvCxnSpPr>
        <p:spPr>
          <a:xfrm>
            <a:off x="4574364" y="5370034"/>
            <a:ext cx="2072146"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8" name="Rechteck 47"/>
          <p:cNvSpPr/>
          <p:nvPr/>
        </p:nvSpPr>
        <p:spPr>
          <a:xfrm>
            <a:off x="4976761" y="5581334"/>
            <a:ext cx="1188000" cy="495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dirty="0">
                <a:solidFill>
                  <a:schemeClr val="bg1"/>
                </a:solidFill>
              </a:rPr>
              <a:t>12-18 </a:t>
            </a:r>
            <a:r>
              <a:rPr lang="de-CH" sz="1200" b="1" dirty="0" err="1">
                <a:solidFill>
                  <a:schemeClr val="bg1"/>
                </a:solidFill>
              </a:rPr>
              <a:t>months</a:t>
            </a:r>
            <a:endParaRPr lang="de-CH" sz="1200" b="1" dirty="0">
              <a:solidFill>
                <a:schemeClr val="accent6"/>
              </a:solidFill>
            </a:endParaRPr>
          </a:p>
        </p:txBody>
      </p:sp>
      <p:sp>
        <p:nvSpPr>
          <p:cNvPr id="49" name="Rechteck 48"/>
          <p:cNvSpPr/>
          <p:nvPr/>
        </p:nvSpPr>
        <p:spPr>
          <a:xfrm>
            <a:off x="7027435" y="5581333"/>
            <a:ext cx="1571160" cy="49561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b="1" dirty="0" err="1">
                <a:solidFill>
                  <a:schemeClr val="bg1"/>
                </a:solidFill>
              </a:rPr>
              <a:t>Authorisation</a:t>
            </a:r>
            <a:endParaRPr lang="de-CH" sz="1200" b="1" dirty="0">
              <a:solidFill>
                <a:schemeClr val="bg1"/>
              </a:solidFill>
            </a:endParaRPr>
          </a:p>
          <a:p>
            <a:pPr algn="ctr"/>
            <a:r>
              <a:rPr lang="de-CH" sz="1200" b="1" dirty="0" err="1">
                <a:solidFill>
                  <a:schemeClr val="bg1"/>
                </a:solidFill>
              </a:rPr>
              <a:t>from</a:t>
            </a:r>
            <a:r>
              <a:rPr lang="de-CH" sz="1200" b="1" dirty="0">
                <a:solidFill>
                  <a:schemeClr val="bg1"/>
                </a:solidFill>
              </a:rPr>
              <a:t> 1.1.2018</a:t>
            </a:r>
          </a:p>
        </p:txBody>
      </p:sp>
      <p:cxnSp>
        <p:nvCxnSpPr>
          <p:cNvPr id="34" name="Gerade Verbindung mit Pfeil 33"/>
          <p:cNvCxnSpPr/>
          <p:nvPr/>
        </p:nvCxnSpPr>
        <p:spPr>
          <a:xfrm>
            <a:off x="297809" y="5370034"/>
            <a:ext cx="1966094"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6" name="Rechteck 35"/>
          <p:cNvSpPr/>
          <p:nvPr/>
        </p:nvSpPr>
        <p:spPr>
          <a:xfrm>
            <a:off x="427411" y="2645346"/>
            <a:ext cx="1836492" cy="897747"/>
          </a:xfrm>
          <a:prstGeom prst="rect">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200" dirty="0">
                <a:solidFill>
                  <a:schemeClr val="tx1"/>
                </a:solidFill>
              </a:rPr>
              <a:t>Strategic </a:t>
            </a:r>
            <a:r>
              <a:rPr lang="de-CH" sz="1200" dirty="0" err="1">
                <a:solidFill>
                  <a:schemeClr val="tx1"/>
                </a:solidFill>
              </a:rPr>
              <a:t>review</a:t>
            </a:r>
            <a:endParaRPr lang="de-CH" sz="1200" dirty="0">
              <a:solidFill>
                <a:schemeClr val="tx1"/>
              </a:solidFill>
            </a:endParaRPr>
          </a:p>
        </p:txBody>
      </p:sp>
      <p:pic>
        <p:nvPicPr>
          <p:cNvPr id="62" name="Grafik 61" descr="http://homaggroupwebapp.homag.de/Medien/3D%20Maennchen_Wegweiser_600x190px_20999.jpg"/>
          <p:cNvPicPr/>
          <p:nvPr/>
        </p:nvPicPr>
        <p:blipFill rotWithShape="1">
          <a:blip r:embed="rId7" cstate="print">
            <a:extLst>
              <a:ext uri="{28A0092B-C50C-407E-A947-70E740481C1C}">
                <a14:useLocalDpi xmlns:a14="http://schemas.microsoft.com/office/drawing/2010/main" val="0"/>
              </a:ext>
            </a:extLst>
          </a:blip>
          <a:srcRect l="-519" b="-570"/>
          <a:stretch/>
        </p:blipFill>
        <p:spPr bwMode="auto">
          <a:xfrm>
            <a:off x="2600849" y="3562746"/>
            <a:ext cx="1762956" cy="1534361"/>
          </a:xfrm>
          <a:prstGeom prst="rect">
            <a:avLst/>
          </a:prstGeom>
          <a:noFill/>
          <a:ln>
            <a:noFill/>
          </a:ln>
        </p:spPr>
      </p:pic>
      <p:cxnSp>
        <p:nvCxnSpPr>
          <p:cNvPr id="63" name="Gerade Verbindung mit Pfeil 62"/>
          <p:cNvCxnSpPr/>
          <p:nvPr/>
        </p:nvCxnSpPr>
        <p:spPr>
          <a:xfrm>
            <a:off x="6886524" y="5370034"/>
            <a:ext cx="2010341" cy="0"/>
          </a:xfrm>
          <a:prstGeom prst="straightConnector1">
            <a:avLst/>
          </a:prstGeom>
          <a:ln w="762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http://www.xn--trksan-3ya.com/images/maennchen_contact.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47012" y="3788019"/>
            <a:ext cx="1083814" cy="1083814"/>
          </a:xfrm>
          <a:prstGeom prst="rect">
            <a:avLst/>
          </a:prstGeom>
          <a:noFill/>
          <a:extLst>
            <a:ext uri="{909E8E84-426E-40DD-AFC4-6F175D3DCCD1}">
              <a14:hiddenFill xmlns:a14="http://schemas.microsoft.com/office/drawing/2010/main">
                <a:solidFill>
                  <a:srgbClr val="FFFFFF"/>
                </a:solidFill>
              </a14:hiddenFill>
            </a:ext>
          </a:extLst>
        </p:spPr>
      </p:pic>
      <p:sp>
        <p:nvSpPr>
          <p:cNvPr id="31" name="Titel 13"/>
          <p:cNvSpPr txBox="1">
            <a:spLocks/>
          </p:cNvSpPr>
          <p:nvPr/>
        </p:nvSpPr>
        <p:spPr bwMode="gray">
          <a:xfrm>
            <a:off x="628649" y="370584"/>
            <a:ext cx="704901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9pPr>
          </a:lstStyle>
          <a:p>
            <a:r>
              <a:rPr lang="en-US" sz="2800" dirty="0"/>
              <a:t>II. </a:t>
            </a:r>
            <a:r>
              <a:rPr lang="en-US" sz="2800" dirty="0" err="1"/>
              <a:t>FinIA</a:t>
            </a:r>
            <a:r>
              <a:rPr lang="en-US" sz="2800" dirty="0"/>
              <a:t>: The new supervisory regime</a:t>
            </a:r>
            <a:br>
              <a:rPr lang="en-US" sz="4000" dirty="0"/>
            </a:br>
            <a:r>
              <a:rPr lang="de-CH" sz="1800" dirty="0" err="1">
                <a:solidFill>
                  <a:srgbClr val="969696"/>
                </a:solidFill>
              </a:rPr>
              <a:t>What</a:t>
            </a:r>
            <a:r>
              <a:rPr lang="de-CH" sz="1800" dirty="0">
                <a:solidFill>
                  <a:srgbClr val="969696"/>
                </a:solidFill>
              </a:rPr>
              <a:t> </a:t>
            </a:r>
            <a:r>
              <a:rPr lang="de-CH" sz="1800" dirty="0" err="1">
                <a:solidFill>
                  <a:srgbClr val="969696"/>
                </a:solidFill>
              </a:rPr>
              <a:t>has</a:t>
            </a:r>
            <a:r>
              <a:rPr lang="de-CH" sz="1800" dirty="0">
                <a:solidFill>
                  <a:srgbClr val="969696"/>
                </a:solidFill>
              </a:rPr>
              <a:t> </a:t>
            </a:r>
            <a:r>
              <a:rPr lang="de-CH" sz="1800" dirty="0" err="1">
                <a:solidFill>
                  <a:srgbClr val="969696"/>
                </a:solidFill>
              </a:rPr>
              <a:t>to</a:t>
            </a:r>
            <a:r>
              <a:rPr lang="de-CH" sz="1800" dirty="0">
                <a:solidFill>
                  <a:srgbClr val="969696"/>
                </a:solidFill>
              </a:rPr>
              <a:t> </a:t>
            </a:r>
            <a:r>
              <a:rPr lang="de-CH" sz="1800" dirty="0" err="1">
                <a:solidFill>
                  <a:srgbClr val="969696"/>
                </a:solidFill>
              </a:rPr>
              <a:t>be</a:t>
            </a:r>
            <a:r>
              <a:rPr lang="de-CH" sz="1800" dirty="0">
                <a:solidFill>
                  <a:srgbClr val="969696"/>
                </a:solidFill>
              </a:rPr>
              <a:t> </a:t>
            </a:r>
            <a:r>
              <a:rPr lang="de-CH" sz="1800" dirty="0" err="1">
                <a:solidFill>
                  <a:srgbClr val="969696"/>
                </a:solidFill>
              </a:rPr>
              <a:t>done</a:t>
            </a:r>
            <a:r>
              <a:rPr lang="de-CH" sz="1800" dirty="0">
                <a:solidFill>
                  <a:srgbClr val="969696"/>
                </a:solidFill>
              </a:rPr>
              <a:t>? </a:t>
            </a:r>
            <a:r>
              <a:rPr lang="de-CH" sz="1800" dirty="0" err="1">
                <a:solidFill>
                  <a:srgbClr val="969696"/>
                </a:solidFill>
              </a:rPr>
              <a:t>Overview</a:t>
            </a:r>
            <a:r>
              <a:rPr lang="de-CH" sz="1800" dirty="0">
                <a:solidFill>
                  <a:srgbClr val="969696"/>
                </a:solidFill>
              </a:rPr>
              <a:t> </a:t>
            </a:r>
            <a:r>
              <a:rPr lang="de-CH" sz="1800" dirty="0" err="1">
                <a:solidFill>
                  <a:srgbClr val="969696"/>
                </a:solidFill>
              </a:rPr>
              <a:t>of</a:t>
            </a:r>
            <a:r>
              <a:rPr lang="de-CH" sz="1800" dirty="0">
                <a:solidFill>
                  <a:srgbClr val="969696"/>
                </a:solidFill>
              </a:rPr>
              <a:t> potential </a:t>
            </a:r>
            <a:r>
              <a:rPr lang="de-CH" sz="1800" dirty="0" err="1">
                <a:solidFill>
                  <a:srgbClr val="969696"/>
                </a:solidFill>
              </a:rPr>
              <a:t>courses</a:t>
            </a:r>
            <a:r>
              <a:rPr lang="de-CH" sz="1800" dirty="0">
                <a:solidFill>
                  <a:srgbClr val="969696"/>
                </a:solidFill>
              </a:rPr>
              <a:t> </a:t>
            </a:r>
            <a:r>
              <a:rPr lang="de-CH" sz="1800" dirty="0" err="1">
                <a:solidFill>
                  <a:srgbClr val="969696"/>
                </a:solidFill>
              </a:rPr>
              <a:t>of</a:t>
            </a:r>
            <a:r>
              <a:rPr lang="de-CH" sz="1800" dirty="0">
                <a:solidFill>
                  <a:srgbClr val="969696"/>
                </a:solidFill>
              </a:rPr>
              <a:t> </a:t>
            </a:r>
            <a:r>
              <a:rPr lang="de-CH" sz="1800" dirty="0" err="1">
                <a:solidFill>
                  <a:srgbClr val="969696"/>
                </a:solidFill>
              </a:rPr>
              <a:t>action</a:t>
            </a:r>
            <a:endParaRPr lang="de-CH" sz="1800" dirty="0"/>
          </a:p>
        </p:txBody>
      </p:sp>
      <p:sp>
        <p:nvSpPr>
          <p:cNvPr id="3" name="Datumsplatzhalter 2"/>
          <p:cNvSpPr>
            <a:spLocks noGrp="1"/>
          </p:cNvSpPr>
          <p:nvPr>
            <p:ph type="dt" sz="half" idx="10"/>
          </p:nvPr>
        </p:nvSpPr>
        <p:spPr/>
        <p:txBody>
          <a:bodyPr/>
          <a:lstStyle/>
          <a:p>
            <a:r>
              <a:rPr lang="de-DE"/>
              <a:t>May 25, 2016</a:t>
            </a:r>
            <a:endParaRPr lang="de-CH" dirty="0"/>
          </a:p>
        </p:txBody>
      </p:sp>
    </p:spTree>
    <p:extLst>
      <p:ext uri="{BB962C8B-B14F-4D97-AF65-F5344CB8AC3E}">
        <p14:creationId xmlns:p14="http://schemas.microsoft.com/office/powerpoint/2010/main" val="9165799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27B9BA9-ADDE-43E5-AE96-6ED0875E4B21}" type="slidenum">
              <a:rPr lang="de-CH" smtClean="0"/>
              <a:pPr/>
              <a:t>13</a:t>
            </a:fld>
            <a:endParaRPr lang="en-GB" dirty="0"/>
          </a:p>
        </p:txBody>
      </p:sp>
      <p:sp>
        <p:nvSpPr>
          <p:cNvPr id="52" name="Textfeld 51"/>
          <p:cNvSpPr txBox="1"/>
          <p:nvPr/>
        </p:nvSpPr>
        <p:spPr>
          <a:xfrm>
            <a:off x="4990065" y="1649715"/>
            <a:ext cx="3343289" cy="401507"/>
          </a:xfrm>
          <a:prstGeom prst="rect">
            <a:avLst/>
          </a:prstGeom>
          <a:noFill/>
        </p:spPr>
        <p:txBody>
          <a:bodyPr wrap="square" rtlCol="0" anchor="t">
            <a:noAutofit/>
          </a:bodyPr>
          <a:lstStyle/>
          <a:p>
            <a:r>
              <a:rPr lang="en-GB" sz="1600" b="1" dirty="0"/>
              <a:t>Asking</a:t>
            </a:r>
            <a:r>
              <a:rPr lang="en-GB"/>
              <a:t> </a:t>
            </a:r>
            <a:r>
              <a:rPr lang="en-GB" sz="1600" b="1" dirty="0"/>
              <a:t>the</a:t>
            </a:r>
            <a:r>
              <a:rPr lang="en-GB"/>
              <a:t> </a:t>
            </a:r>
            <a:r>
              <a:rPr lang="en-GB" sz="1600" b="1" dirty="0"/>
              <a:t>right</a:t>
            </a:r>
            <a:r>
              <a:rPr lang="en-GB"/>
              <a:t> </a:t>
            </a:r>
            <a:r>
              <a:rPr lang="en-GB" sz="1600" b="1" dirty="0"/>
              <a:t>questions…</a:t>
            </a:r>
          </a:p>
        </p:txBody>
      </p:sp>
      <p:sp>
        <p:nvSpPr>
          <p:cNvPr id="57" name="Textfeld 56"/>
          <p:cNvSpPr txBox="1"/>
          <p:nvPr/>
        </p:nvSpPr>
        <p:spPr>
          <a:xfrm>
            <a:off x="5113540" y="1992164"/>
            <a:ext cx="3941908" cy="4212083"/>
          </a:xfrm>
          <a:prstGeom prst="rect">
            <a:avLst/>
          </a:prstGeom>
          <a:noFill/>
        </p:spPr>
        <p:txBody>
          <a:bodyPr wrap="square" rtlCol="0" anchor="t">
            <a:noAutofit/>
          </a:bodyPr>
          <a:lstStyle/>
          <a:p>
            <a:r>
              <a:rPr lang="en-GB" sz="1600" dirty="0"/>
              <a:t>... from a legal perspective:</a:t>
            </a:r>
          </a:p>
          <a:p>
            <a:pPr marL="285750" indent="-285750">
              <a:buFont typeface="Wingdings" panose="05000000000000000000" pitchFamily="2" charset="2"/>
              <a:buChar char="§"/>
            </a:pPr>
            <a:r>
              <a:rPr lang="en-GB" sz="1600" dirty="0"/>
              <a:t>What are the organisational requirements of the new SO?</a:t>
            </a:r>
          </a:p>
          <a:p>
            <a:pPr marL="285750" indent="-285750">
              <a:buFont typeface="Wingdings" panose="05000000000000000000" pitchFamily="2" charset="2"/>
              <a:buChar char="§"/>
            </a:pPr>
            <a:r>
              <a:rPr lang="en-GB" sz="1600" dirty="0"/>
              <a:t>Do my processes satisfy the new regulations?</a:t>
            </a:r>
          </a:p>
          <a:p>
            <a:pPr marL="285750" indent="-285750">
              <a:buFont typeface="Wingdings" panose="05000000000000000000" pitchFamily="2" charset="2"/>
              <a:buChar char="§"/>
            </a:pPr>
            <a:r>
              <a:rPr lang="en-GB" sz="1600" dirty="0"/>
              <a:t>Cross-border operations – what must I take into account?</a:t>
            </a:r>
          </a:p>
          <a:p>
            <a:pPr marL="285750" indent="-285750">
              <a:buFont typeface="Wingdings" panose="05000000000000000000" pitchFamily="2" charset="2"/>
              <a:buChar char="§"/>
            </a:pPr>
            <a:r>
              <a:rPr lang="en-GB" sz="1600" dirty="0"/>
              <a:t>Under what conditions are licences granted?</a:t>
            </a:r>
          </a:p>
          <a:p>
            <a:pPr marL="285750" indent="-285750">
              <a:buFont typeface="Wingdings" panose="05000000000000000000" pitchFamily="2" charset="2"/>
              <a:buChar char="§"/>
            </a:pPr>
            <a:r>
              <a:rPr lang="en-GB" sz="1600" dirty="0"/>
              <a:t>etc.</a:t>
            </a:r>
          </a:p>
          <a:p>
            <a:endParaRPr lang="en-GB" sz="1600" dirty="0"/>
          </a:p>
          <a:p>
            <a:r>
              <a:rPr lang="en-GB" sz="1600" dirty="0"/>
              <a:t>... general and organisational issues:</a:t>
            </a:r>
          </a:p>
          <a:p>
            <a:pPr marL="285750" indent="-285750">
              <a:buFont typeface="Wingdings" panose="05000000000000000000" pitchFamily="2" charset="2"/>
              <a:buChar char="§"/>
            </a:pPr>
            <a:r>
              <a:rPr lang="en-GB" sz="1600" dirty="0"/>
              <a:t>How high are the regulatory costs?</a:t>
            </a:r>
          </a:p>
          <a:p>
            <a:pPr marL="285750" indent="-285750">
              <a:buFont typeface="Wingdings" panose="05000000000000000000" pitchFamily="2" charset="2"/>
              <a:buChar char="§"/>
            </a:pPr>
            <a:r>
              <a:rPr lang="en-GB" sz="1600" dirty="0"/>
              <a:t>What options do I have?</a:t>
            </a:r>
          </a:p>
          <a:p>
            <a:pPr marL="285750" indent="-285750">
              <a:buFont typeface="Wingdings" panose="05000000000000000000" pitchFamily="2" charset="2"/>
              <a:buChar char="§"/>
            </a:pPr>
            <a:r>
              <a:rPr lang="en-GB" sz="1600" dirty="0"/>
              <a:t>How do they impact the implementation?</a:t>
            </a:r>
          </a:p>
          <a:p>
            <a:pPr marL="285750" indent="-285750">
              <a:buFont typeface="Wingdings" panose="05000000000000000000" pitchFamily="2" charset="2"/>
              <a:buChar char="§"/>
            </a:pPr>
            <a:r>
              <a:rPr lang="en-GB" sz="1600" dirty="0"/>
              <a:t>etc.</a:t>
            </a:r>
          </a:p>
          <a:p>
            <a:pPr marL="285750" indent="-285750">
              <a:buFont typeface="Wingdings" panose="05000000000000000000" pitchFamily="2" charset="2"/>
              <a:buChar char="§"/>
            </a:pPr>
            <a:endParaRPr lang="en-GB" sz="1600" dirty="0"/>
          </a:p>
        </p:txBody>
      </p:sp>
      <p:sp>
        <p:nvSpPr>
          <p:cNvPr id="60" name="Textfeld 59"/>
          <p:cNvSpPr txBox="1"/>
          <p:nvPr/>
        </p:nvSpPr>
        <p:spPr>
          <a:xfrm>
            <a:off x="655587" y="1647364"/>
            <a:ext cx="3343289" cy="401507"/>
          </a:xfrm>
          <a:prstGeom prst="rect">
            <a:avLst/>
          </a:prstGeom>
          <a:noFill/>
        </p:spPr>
        <p:txBody>
          <a:bodyPr wrap="square" rtlCol="0" anchor="t">
            <a:noAutofit/>
          </a:bodyPr>
          <a:lstStyle/>
          <a:p>
            <a:r>
              <a:rPr lang="en-GB" sz="1600" b="1" dirty="0"/>
              <a:t>All dimensions</a:t>
            </a:r>
            <a:r>
              <a:rPr lang="en-GB" dirty="0"/>
              <a:t> </a:t>
            </a:r>
            <a:r>
              <a:rPr lang="en-GB" sz="1600" b="1" dirty="0"/>
              <a:t>to</a:t>
            </a:r>
            <a:r>
              <a:rPr lang="en-GB" dirty="0"/>
              <a:t> </a:t>
            </a:r>
            <a:r>
              <a:rPr lang="en-GB" sz="1600" b="1" dirty="0"/>
              <a:t>be</a:t>
            </a:r>
            <a:r>
              <a:rPr lang="en-GB" dirty="0"/>
              <a:t> </a:t>
            </a:r>
            <a:r>
              <a:rPr lang="en-GB" sz="1600" b="1" dirty="0"/>
              <a:t>considered</a:t>
            </a:r>
          </a:p>
        </p:txBody>
      </p:sp>
      <p:grpSp>
        <p:nvGrpSpPr>
          <p:cNvPr id="22" name="Gruppieren 21"/>
          <p:cNvGrpSpPr/>
          <p:nvPr/>
        </p:nvGrpSpPr>
        <p:grpSpPr>
          <a:xfrm>
            <a:off x="535380" y="2622444"/>
            <a:ext cx="4155444" cy="3182996"/>
            <a:chOff x="716693" y="2039314"/>
            <a:chExt cx="4290905" cy="3046906"/>
          </a:xfrm>
        </p:grpSpPr>
        <p:sp>
          <p:nvSpPr>
            <p:cNvPr id="7" name="Rechteck 6"/>
            <p:cNvSpPr/>
            <p:nvPr/>
          </p:nvSpPr>
          <p:spPr>
            <a:xfrm>
              <a:off x="716693" y="2664382"/>
              <a:ext cx="2817340" cy="2418363"/>
            </a:xfrm>
            <a:prstGeom prst="rect">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dirty="0"/>
            </a:p>
          </p:txBody>
        </p:sp>
        <p:sp>
          <p:nvSpPr>
            <p:cNvPr id="8" name="Parallelogramm 7"/>
            <p:cNvSpPr/>
            <p:nvPr/>
          </p:nvSpPr>
          <p:spPr>
            <a:xfrm>
              <a:off x="737222" y="2039316"/>
              <a:ext cx="4248764" cy="615648"/>
            </a:xfrm>
            <a:prstGeom prst="parallelogram">
              <a:avLst>
                <a:gd name="adj" fmla="val 219737"/>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dirty="0"/>
            </a:p>
          </p:txBody>
        </p:sp>
        <p:sp>
          <p:nvSpPr>
            <p:cNvPr id="19" name="Freihandform 18"/>
            <p:cNvSpPr/>
            <p:nvPr/>
          </p:nvSpPr>
          <p:spPr>
            <a:xfrm>
              <a:off x="3538122" y="2039314"/>
              <a:ext cx="1469476" cy="3046906"/>
            </a:xfrm>
            <a:custGeom>
              <a:avLst/>
              <a:gdLst>
                <a:gd name="connsiteX0" fmla="*/ 1832 w 1368670"/>
                <a:gd name="connsiteY0" fmla="*/ 3052763 h 3052763"/>
                <a:gd name="connsiteX1" fmla="*/ 1368670 w 1368670"/>
                <a:gd name="connsiteY1" fmla="*/ 2424113 h 3052763"/>
                <a:gd name="connsiteX2" fmla="*/ 1359145 w 1368670"/>
                <a:gd name="connsiteY2" fmla="*/ 0 h 3052763"/>
                <a:gd name="connsiteX3" fmla="*/ 1832 w 1368670"/>
                <a:gd name="connsiteY3" fmla="*/ 619125 h 3052763"/>
                <a:gd name="connsiteX4" fmla="*/ 1832 w 1368670"/>
                <a:gd name="connsiteY4" fmla="*/ 3052763 h 3052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8670" h="3052763">
                  <a:moveTo>
                    <a:pt x="1832" y="3052763"/>
                  </a:moveTo>
                  <a:lnTo>
                    <a:pt x="1368670" y="2424113"/>
                  </a:lnTo>
                  <a:lnTo>
                    <a:pt x="1359145" y="0"/>
                  </a:lnTo>
                  <a:lnTo>
                    <a:pt x="1832" y="619125"/>
                  </a:lnTo>
                  <a:cubicBezTo>
                    <a:pt x="245" y="1428750"/>
                    <a:pt x="-1343" y="2238375"/>
                    <a:pt x="1832" y="3052763"/>
                  </a:cubicBezTo>
                  <a:close/>
                </a:path>
              </a:pathLst>
            </a:cu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2000" dirty="0"/>
            </a:p>
          </p:txBody>
        </p:sp>
      </p:grpSp>
      <p:cxnSp>
        <p:nvCxnSpPr>
          <p:cNvPr id="15" name="Gerader Verbinder 14"/>
          <p:cNvCxnSpPr/>
          <p:nvPr/>
        </p:nvCxnSpPr>
        <p:spPr>
          <a:xfrm flipV="1">
            <a:off x="1438486" y="2631166"/>
            <a:ext cx="1422961" cy="6491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Gerader Verbinder 23"/>
          <p:cNvCxnSpPr/>
          <p:nvPr/>
        </p:nvCxnSpPr>
        <p:spPr>
          <a:xfrm flipH="1" flipV="1">
            <a:off x="3625014" y="3120900"/>
            <a:ext cx="0" cy="25160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flipH="1" flipV="1">
            <a:off x="3984444" y="2952851"/>
            <a:ext cx="0" cy="252000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flipH="1" flipV="1">
            <a:off x="4329850" y="2795108"/>
            <a:ext cx="0" cy="2516064"/>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feld 28"/>
          <p:cNvSpPr txBox="1"/>
          <p:nvPr/>
        </p:nvSpPr>
        <p:spPr>
          <a:xfrm rot="20123516">
            <a:off x="2724590" y="2727915"/>
            <a:ext cx="1562800" cy="436659"/>
          </a:xfrm>
          <a:prstGeom prst="rect">
            <a:avLst/>
          </a:prstGeom>
          <a:noFill/>
        </p:spPr>
        <p:txBody>
          <a:bodyPr wrap="square" rtlCol="0" anchor="ctr">
            <a:noAutofit/>
          </a:bodyPr>
          <a:lstStyle/>
          <a:p>
            <a:pPr algn="ctr"/>
            <a:r>
              <a:rPr lang="en-GB" sz="1400" dirty="0"/>
              <a:t>AMLA/AIA/FATCA</a:t>
            </a:r>
          </a:p>
        </p:txBody>
      </p:sp>
      <p:sp>
        <p:nvSpPr>
          <p:cNvPr id="30" name="Textfeld 29"/>
          <p:cNvSpPr txBox="1"/>
          <p:nvPr/>
        </p:nvSpPr>
        <p:spPr>
          <a:xfrm rot="20024534">
            <a:off x="650190" y="2834139"/>
            <a:ext cx="2127455" cy="237627"/>
          </a:xfrm>
          <a:prstGeom prst="rect">
            <a:avLst/>
          </a:prstGeom>
          <a:noFill/>
        </p:spPr>
        <p:txBody>
          <a:bodyPr wrap="square" rtlCol="0" anchor="ctr">
            <a:noAutofit/>
          </a:bodyPr>
          <a:lstStyle/>
          <a:p>
            <a:pPr algn="ctr"/>
            <a:r>
              <a:rPr lang="en-GB" sz="1400" dirty="0"/>
              <a:t>FinSA/MiFID II</a:t>
            </a:r>
          </a:p>
        </p:txBody>
      </p:sp>
      <p:sp>
        <p:nvSpPr>
          <p:cNvPr id="31" name="Textfeld 30"/>
          <p:cNvSpPr txBox="1"/>
          <p:nvPr/>
        </p:nvSpPr>
        <p:spPr>
          <a:xfrm rot="20091707">
            <a:off x="2201911" y="2802603"/>
            <a:ext cx="921730" cy="273295"/>
          </a:xfrm>
          <a:prstGeom prst="rect">
            <a:avLst/>
          </a:prstGeom>
          <a:noFill/>
        </p:spPr>
        <p:txBody>
          <a:bodyPr wrap="square" rtlCol="0" anchor="ctr">
            <a:noAutofit/>
          </a:bodyPr>
          <a:lstStyle/>
          <a:p>
            <a:pPr algn="ctr"/>
            <a:r>
              <a:rPr lang="en-GB" sz="1400" dirty="0"/>
              <a:t>FinIA</a:t>
            </a:r>
          </a:p>
        </p:txBody>
      </p:sp>
      <p:sp>
        <p:nvSpPr>
          <p:cNvPr id="32" name="Textfeld 31"/>
          <p:cNvSpPr txBox="1"/>
          <p:nvPr/>
        </p:nvSpPr>
        <p:spPr>
          <a:xfrm rot="16200000">
            <a:off x="2307912" y="4335199"/>
            <a:ext cx="2315646" cy="253351"/>
          </a:xfrm>
          <a:prstGeom prst="rect">
            <a:avLst/>
          </a:prstGeom>
          <a:noFill/>
        </p:spPr>
        <p:txBody>
          <a:bodyPr wrap="square" rtlCol="0" anchor="ctr">
            <a:noAutofit/>
          </a:bodyPr>
          <a:lstStyle/>
          <a:p>
            <a:pPr algn="ctr"/>
            <a:r>
              <a:rPr lang="en-GB" sz="1400" dirty="0"/>
              <a:t>Organisation</a:t>
            </a:r>
          </a:p>
        </p:txBody>
      </p:sp>
      <p:sp>
        <p:nvSpPr>
          <p:cNvPr id="33" name="Textfeld 32"/>
          <p:cNvSpPr txBox="1"/>
          <p:nvPr/>
        </p:nvSpPr>
        <p:spPr>
          <a:xfrm rot="16200000">
            <a:off x="2654983" y="4126437"/>
            <a:ext cx="2315646" cy="253351"/>
          </a:xfrm>
          <a:prstGeom prst="rect">
            <a:avLst/>
          </a:prstGeom>
          <a:noFill/>
        </p:spPr>
        <p:txBody>
          <a:bodyPr wrap="square" rtlCol="0" anchor="ctr">
            <a:noAutofit/>
          </a:bodyPr>
          <a:lstStyle/>
          <a:p>
            <a:pPr algn="ctr"/>
            <a:r>
              <a:rPr lang="en-GB" sz="1400" dirty="0"/>
              <a:t>Processes</a:t>
            </a:r>
          </a:p>
        </p:txBody>
      </p:sp>
      <p:sp>
        <p:nvSpPr>
          <p:cNvPr id="34" name="Textfeld 33"/>
          <p:cNvSpPr txBox="1"/>
          <p:nvPr/>
        </p:nvSpPr>
        <p:spPr>
          <a:xfrm rot="16200000">
            <a:off x="3008172" y="4026673"/>
            <a:ext cx="2315646" cy="253351"/>
          </a:xfrm>
          <a:prstGeom prst="rect">
            <a:avLst/>
          </a:prstGeom>
          <a:noFill/>
        </p:spPr>
        <p:txBody>
          <a:bodyPr wrap="square" rtlCol="0" anchor="ctr">
            <a:noAutofit/>
          </a:bodyPr>
          <a:lstStyle/>
          <a:p>
            <a:pPr algn="ctr"/>
            <a:r>
              <a:rPr lang="en-GB" sz="1400" dirty="0"/>
              <a:t>Internal directives</a:t>
            </a:r>
          </a:p>
        </p:txBody>
      </p:sp>
      <p:sp>
        <p:nvSpPr>
          <p:cNvPr id="35" name="Textfeld 34"/>
          <p:cNvSpPr txBox="1"/>
          <p:nvPr/>
        </p:nvSpPr>
        <p:spPr>
          <a:xfrm rot="16200000">
            <a:off x="3330198" y="3838955"/>
            <a:ext cx="2315646" cy="253351"/>
          </a:xfrm>
          <a:prstGeom prst="rect">
            <a:avLst/>
          </a:prstGeom>
          <a:noFill/>
        </p:spPr>
        <p:txBody>
          <a:bodyPr wrap="square" rtlCol="0" anchor="ctr">
            <a:noAutofit/>
          </a:bodyPr>
          <a:lstStyle/>
          <a:p>
            <a:pPr algn="ctr"/>
            <a:r>
              <a:rPr lang="en-GB" sz="1400" dirty="0"/>
              <a:t>Documents &amp; forms</a:t>
            </a:r>
          </a:p>
        </p:txBody>
      </p:sp>
      <p:cxnSp>
        <p:nvCxnSpPr>
          <p:cNvPr id="36" name="Gerader Verbinder 35"/>
          <p:cNvCxnSpPr/>
          <p:nvPr/>
        </p:nvCxnSpPr>
        <p:spPr>
          <a:xfrm>
            <a:off x="527831" y="3807965"/>
            <a:ext cx="274349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8" name="Gerader Verbinder 37"/>
          <p:cNvCxnSpPr/>
          <p:nvPr/>
        </p:nvCxnSpPr>
        <p:spPr>
          <a:xfrm>
            <a:off x="520283" y="4363056"/>
            <a:ext cx="274349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9" name="Gerader Verbinder 38"/>
          <p:cNvCxnSpPr/>
          <p:nvPr/>
        </p:nvCxnSpPr>
        <p:spPr>
          <a:xfrm>
            <a:off x="527831" y="4880653"/>
            <a:ext cx="274349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0" name="Gerader Verbinder 39"/>
          <p:cNvCxnSpPr/>
          <p:nvPr/>
        </p:nvCxnSpPr>
        <p:spPr>
          <a:xfrm>
            <a:off x="524341" y="5347184"/>
            <a:ext cx="2743495" cy="0"/>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1" name="Textfeld 40"/>
          <p:cNvSpPr txBox="1"/>
          <p:nvPr/>
        </p:nvSpPr>
        <p:spPr>
          <a:xfrm>
            <a:off x="597980" y="3939178"/>
            <a:ext cx="2586066" cy="273295"/>
          </a:xfrm>
          <a:prstGeom prst="rect">
            <a:avLst/>
          </a:prstGeom>
          <a:noFill/>
        </p:spPr>
        <p:txBody>
          <a:bodyPr wrap="square" rtlCol="0" anchor="ctr">
            <a:noAutofit/>
          </a:bodyPr>
          <a:lstStyle/>
          <a:p>
            <a:pPr algn="ctr"/>
            <a:r>
              <a:rPr lang="en-GB" sz="1400" dirty="0"/>
              <a:t>Client structure</a:t>
            </a:r>
          </a:p>
        </p:txBody>
      </p:sp>
      <p:sp>
        <p:nvSpPr>
          <p:cNvPr id="42" name="Textfeld 41"/>
          <p:cNvSpPr txBox="1"/>
          <p:nvPr/>
        </p:nvSpPr>
        <p:spPr>
          <a:xfrm>
            <a:off x="556310" y="4483820"/>
            <a:ext cx="2586066" cy="273295"/>
          </a:xfrm>
          <a:prstGeom prst="rect">
            <a:avLst/>
          </a:prstGeom>
          <a:noFill/>
        </p:spPr>
        <p:txBody>
          <a:bodyPr wrap="square" rtlCol="0" anchor="ctr">
            <a:noAutofit/>
          </a:bodyPr>
          <a:lstStyle/>
          <a:p>
            <a:pPr algn="ctr"/>
            <a:r>
              <a:rPr lang="en-GB" sz="1400" dirty="0"/>
              <a:t>Investment philosophy</a:t>
            </a:r>
          </a:p>
        </p:txBody>
      </p:sp>
      <p:sp>
        <p:nvSpPr>
          <p:cNvPr id="43" name="Textfeld 42"/>
          <p:cNvSpPr txBox="1"/>
          <p:nvPr/>
        </p:nvSpPr>
        <p:spPr>
          <a:xfrm>
            <a:off x="567750" y="5009023"/>
            <a:ext cx="2586066" cy="273295"/>
          </a:xfrm>
          <a:prstGeom prst="rect">
            <a:avLst/>
          </a:prstGeom>
          <a:noFill/>
        </p:spPr>
        <p:txBody>
          <a:bodyPr wrap="square" rtlCol="0" anchor="ctr">
            <a:noAutofit/>
          </a:bodyPr>
          <a:lstStyle/>
          <a:p>
            <a:pPr algn="ctr"/>
            <a:r>
              <a:rPr lang="en-GB" sz="1400" dirty="0"/>
              <a:t>Pricing model</a:t>
            </a:r>
          </a:p>
        </p:txBody>
      </p:sp>
      <p:sp>
        <p:nvSpPr>
          <p:cNvPr id="44" name="Textfeld 43"/>
          <p:cNvSpPr txBox="1"/>
          <p:nvPr/>
        </p:nvSpPr>
        <p:spPr>
          <a:xfrm>
            <a:off x="567750" y="5463649"/>
            <a:ext cx="2586066" cy="273295"/>
          </a:xfrm>
          <a:prstGeom prst="rect">
            <a:avLst/>
          </a:prstGeom>
          <a:noFill/>
        </p:spPr>
        <p:txBody>
          <a:bodyPr wrap="square" rtlCol="0" anchor="ctr">
            <a:noAutofit/>
          </a:bodyPr>
          <a:lstStyle/>
          <a:p>
            <a:pPr algn="ctr"/>
            <a:r>
              <a:rPr lang="en-GB" sz="1400" dirty="0"/>
              <a:t>Custodian banks</a:t>
            </a:r>
          </a:p>
        </p:txBody>
      </p:sp>
      <p:sp>
        <p:nvSpPr>
          <p:cNvPr id="46" name="Textfeld 45"/>
          <p:cNvSpPr txBox="1"/>
          <p:nvPr/>
        </p:nvSpPr>
        <p:spPr>
          <a:xfrm>
            <a:off x="567750" y="3420056"/>
            <a:ext cx="2586066" cy="273295"/>
          </a:xfrm>
          <a:prstGeom prst="rect">
            <a:avLst/>
          </a:prstGeom>
          <a:noFill/>
        </p:spPr>
        <p:txBody>
          <a:bodyPr wrap="square" rtlCol="0" anchor="ctr">
            <a:noAutofit/>
          </a:bodyPr>
          <a:lstStyle/>
          <a:p>
            <a:pPr algn="ctr"/>
            <a:r>
              <a:rPr lang="en-GB" sz="1400" dirty="0"/>
              <a:t>Strategy</a:t>
            </a:r>
          </a:p>
        </p:txBody>
      </p:sp>
      <p:sp>
        <p:nvSpPr>
          <p:cNvPr id="48" name="Textfeld 47"/>
          <p:cNvSpPr txBox="1"/>
          <p:nvPr/>
        </p:nvSpPr>
        <p:spPr>
          <a:xfrm rot="16200000">
            <a:off x="-1061907" y="4411945"/>
            <a:ext cx="2789640" cy="253351"/>
          </a:xfrm>
          <a:prstGeom prst="rect">
            <a:avLst/>
          </a:prstGeom>
          <a:noFill/>
        </p:spPr>
        <p:txBody>
          <a:bodyPr wrap="square" rtlCol="0" anchor="ctr">
            <a:noAutofit/>
          </a:bodyPr>
          <a:lstStyle/>
          <a:p>
            <a:pPr algn="ctr"/>
            <a:r>
              <a:rPr lang="en-GB" sz="1400" b="1" dirty="0"/>
              <a:t>Business model</a:t>
            </a:r>
          </a:p>
        </p:txBody>
      </p:sp>
      <p:sp>
        <p:nvSpPr>
          <p:cNvPr id="49" name="Textfeld 48"/>
          <p:cNvSpPr txBox="1"/>
          <p:nvPr/>
        </p:nvSpPr>
        <p:spPr>
          <a:xfrm rot="20080177">
            <a:off x="3379696" y="5486570"/>
            <a:ext cx="1459216" cy="273295"/>
          </a:xfrm>
          <a:prstGeom prst="rect">
            <a:avLst/>
          </a:prstGeom>
          <a:noFill/>
        </p:spPr>
        <p:txBody>
          <a:bodyPr wrap="square" rtlCol="0" anchor="ctr">
            <a:noAutofit/>
          </a:bodyPr>
          <a:lstStyle/>
          <a:p>
            <a:pPr algn="ctr"/>
            <a:r>
              <a:rPr lang="en-GB" sz="1400" b="1" dirty="0"/>
              <a:t>Organisation</a:t>
            </a:r>
          </a:p>
        </p:txBody>
      </p:sp>
      <p:sp>
        <p:nvSpPr>
          <p:cNvPr id="50" name="Textfeld 49"/>
          <p:cNvSpPr txBox="1"/>
          <p:nvPr/>
        </p:nvSpPr>
        <p:spPr>
          <a:xfrm>
            <a:off x="1990188" y="2310378"/>
            <a:ext cx="2679763" cy="273295"/>
          </a:xfrm>
          <a:prstGeom prst="rect">
            <a:avLst/>
          </a:prstGeom>
          <a:noFill/>
        </p:spPr>
        <p:txBody>
          <a:bodyPr wrap="square" rtlCol="0" anchor="ctr">
            <a:noAutofit/>
          </a:bodyPr>
          <a:lstStyle/>
          <a:p>
            <a:pPr algn="ctr"/>
            <a:r>
              <a:rPr lang="en-GB" sz="1400" b="1" dirty="0"/>
              <a:t>Regulatory</a:t>
            </a:r>
            <a:r>
              <a:rPr lang="en-GB"/>
              <a:t> </a:t>
            </a:r>
            <a:r>
              <a:rPr lang="en-GB" sz="1400" b="1" dirty="0"/>
              <a:t>framework</a:t>
            </a:r>
          </a:p>
        </p:txBody>
      </p:sp>
      <p:cxnSp>
        <p:nvCxnSpPr>
          <p:cNvPr id="45" name="Gerader Verbinder 44"/>
          <p:cNvCxnSpPr/>
          <p:nvPr/>
        </p:nvCxnSpPr>
        <p:spPr>
          <a:xfrm flipV="1">
            <a:off x="2361302" y="2623578"/>
            <a:ext cx="1422961" cy="649137"/>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Titel 13"/>
          <p:cNvSpPr txBox="1">
            <a:spLocks/>
          </p:cNvSpPr>
          <p:nvPr/>
        </p:nvSpPr>
        <p:spPr bwMode="gray">
          <a:xfrm>
            <a:off x="628649" y="370584"/>
            <a:ext cx="704901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9pPr>
          </a:lstStyle>
          <a:p>
            <a:r>
              <a:rPr lang="en-GB" sz="2800" dirty="0"/>
              <a:t>II. FinIA: The new supervisory regime</a:t>
            </a:r>
            <a:br>
              <a:rPr dirty="0"/>
            </a:br>
            <a:r>
              <a:rPr lang="en-GB" sz="1800" dirty="0">
                <a:solidFill>
                  <a:srgbClr val="969696"/>
                </a:solidFill>
              </a:rPr>
              <a:t>Assessment phase - strategic review</a:t>
            </a:r>
            <a:endParaRPr lang="en-GB" sz="1800" dirty="0"/>
          </a:p>
        </p:txBody>
      </p:sp>
      <p:sp>
        <p:nvSpPr>
          <p:cNvPr id="2" name="Datumsplatzhalter 1"/>
          <p:cNvSpPr>
            <a:spLocks noGrp="1"/>
          </p:cNvSpPr>
          <p:nvPr>
            <p:ph type="dt" sz="half" idx="10"/>
          </p:nvPr>
        </p:nvSpPr>
        <p:spPr/>
        <p:txBody>
          <a:bodyPr/>
          <a:lstStyle/>
          <a:p>
            <a:r>
              <a:rPr lang="de-DE"/>
              <a:t>May 25, 2016</a:t>
            </a:r>
            <a:endParaRPr lang="de-CH" dirty="0"/>
          </a:p>
        </p:txBody>
      </p:sp>
    </p:spTree>
    <p:extLst>
      <p:ext uri="{BB962C8B-B14F-4D97-AF65-F5344CB8AC3E}">
        <p14:creationId xmlns:p14="http://schemas.microsoft.com/office/powerpoint/2010/main" val="19640977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225" y="3484842"/>
            <a:ext cx="5819775" cy="934757"/>
          </a:xfrm>
        </p:spPr>
        <p:txBody>
          <a:bodyPr anchor="ctr"/>
          <a:lstStyle/>
          <a:p>
            <a:pPr lvl="0"/>
            <a:r>
              <a:rPr lang="en-GB" dirty="0"/>
              <a:t>II. </a:t>
            </a:r>
            <a:r>
              <a:rPr lang="en-GB" dirty="0">
                <a:cs typeface="Arial" charset="0"/>
              </a:rPr>
              <a:t>Serious tax offences as predicate offence to money laundering</a:t>
            </a:r>
            <a:endParaRPr lang="en-GB" dirty="0"/>
          </a:p>
        </p:txBody>
      </p:sp>
      <p:sp>
        <p:nvSpPr>
          <p:cNvPr id="3" name="Untertitel 2"/>
          <p:cNvSpPr>
            <a:spLocks noGrp="1"/>
          </p:cNvSpPr>
          <p:nvPr>
            <p:ph type="subTitle" idx="1"/>
          </p:nvPr>
        </p:nvSpPr>
        <p:spPr/>
        <p:txBody>
          <a:bodyPr/>
          <a:lstStyle/>
          <a:p>
            <a:endParaRPr lang="fr-CH"/>
          </a:p>
        </p:txBody>
      </p:sp>
      <p:sp>
        <p:nvSpPr>
          <p:cNvPr id="4" name="Foliennummernplatzhalter 3"/>
          <p:cNvSpPr>
            <a:spLocks noGrp="1"/>
          </p:cNvSpPr>
          <p:nvPr>
            <p:ph type="sldNum" sz="quarter" idx="11"/>
          </p:nvPr>
        </p:nvSpPr>
        <p:spPr/>
        <p:txBody>
          <a:bodyPr/>
          <a:lstStyle/>
          <a:p>
            <a:pPr>
              <a:defRPr/>
            </a:pPr>
            <a:fld id="{9EBC8639-B35B-4F91-991E-CB021A46688D}" type="slidenum">
              <a:rPr lang="en-US" smtClean="0"/>
              <a:pPr>
                <a:defRPr/>
              </a:pPr>
              <a:t>14</a:t>
            </a:fld>
            <a:endParaRPr lang="en-US" dirty="0"/>
          </a:p>
        </p:txBody>
      </p:sp>
    </p:spTree>
    <p:extLst>
      <p:ext uri="{BB962C8B-B14F-4D97-AF65-F5344CB8AC3E}">
        <p14:creationId xmlns:p14="http://schemas.microsoft.com/office/powerpoint/2010/main" val="4176460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354129"/>
            <a:ext cx="7191375" cy="1352550"/>
          </a:xfrm>
        </p:spPr>
        <p:txBody>
          <a:bodyPr>
            <a:normAutofit/>
          </a:bodyPr>
          <a:lstStyle/>
          <a:p>
            <a:pPr marL="447675" indent="-447675"/>
            <a:r>
              <a:rPr lang="en-GB" sz="2800" dirty="0"/>
              <a:t>III.	Serious tax offences as predicate offence to money laundering</a:t>
            </a:r>
            <a:br>
              <a:rPr lang="en-GB" sz="2800" dirty="0"/>
            </a:br>
            <a:r>
              <a:rPr lang="en-GB" sz="1800" dirty="0">
                <a:solidFill>
                  <a:srgbClr val="969696"/>
                </a:solidFill>
              </a:rPr>
              <a:t>Content</a:t>
            </a:r>
          </a:p>
        </p:txBody>
      </p:sp>
      <p:sp>
        <p:nvSpPr>
          <p:cNvPr id="7" name="TextBox 6"/>
          <p:cNvSpPr txBox="1"/>
          <p:nvPr/>
        </p:nvSpPr>
        <p:spPr>
          <a:xfrm>
            <a:off x="796018" y="3639075"/>
            <a:ext cx="7742464" cy="2333099"/>
          </a:xfrm>
          <a:prstGeom prst="rect">
            <a:avLst/>
          </a:prstGeom>
          <a:noFill/>
        </p:spPr>
        <p:txBody>
          <a:bodyPr wrap="square" lIns="36000" tIns="36000" rIns="36000" bIns="36000" rtlCol="0">
            <a:noAutofit/>
          </a:bodyPr>
          <a:lstStyle/>
          <a:p>
            <a:r>
              <a:rPr lang="en-GB" sz="2000" b="1" dirty="0">
                <a:solidFill>
                  <a:srgbClr val="405088"/>
                </a:solidFill>
                <a:latin typeface="+mn-lt"/>
              </a:rPr>
              <a:t>Art. 305</a:t>
            </a:r>
            <a:r>
              <a:rPr lang="en-GB" sz="2000" b="1" baseline="30000" dirty="0">
                <a:solidFill>
                  <a:srgbClr val="405088"/>
                </a:solidFill>
                <a:latin typeface="+mn-lt"/>
              </a:rPr>
              <a:t>bis</a:t>
            </a:r>
            <a:r>
              <a:rPr lang="en-GB" sz="2000" b="1" dirty="0">
                <a:solidFill>
                  <a:srgbClr val="405088"/>
                </a:solidFill>
                <a:latin typeface="+mn-lt"/>
              </a:rPr>
              <a:t> para. 1 and 1</a:t>
            </a:r>
            <a:r>
              <a:rPr lang="en-GB" sz="2000" b="1" baseline="30000" dirty="0">
                <a:solidFill>
                  <a:srgbClr val="405088"/>
                </a:solidFill>
                <a:latin typeface="+mn-lt"/>
              </a:rPr>
              <a:t>bis</a:t>
            </a:r>
            <a:r>
              <a:rPr lang="en-GB" sz="2000" b="1" dirty="0">
                <a:solidFill>
                  <a:srgbClr val="405088"/>
                </a:solidFill>
                <a:latin typeface="+mn-lt"/>
              </a:rPr>
              <a:t> of the Swiss Criminal Code: </a:t>
            </a:r>
            <a:br>
              <a:rPr lang="en-GB" sz="2000" b="1" dirty="0">
                <a:solidFill>
                  <a:srgbClr val="405088"/>
                </a:solidFill>
                <a:latin typeface="+mn-lt"/>
              </a:rPr>
            </a:br>
            <a:r>
              <a:rPr lang="en-GB" sz="2000" b="1" dirty="0">
                <a:solidFill>
                  <a:srgbClr val="405088"/>
                </a:solidFill>
                <a:latin typeface="+mn-lt"/>
              </a:rPr>
              <a:t>Tax fraud according to Art. 186 of the Swiss Federal Act on Direct Federal Taxation (DBG) as a predicate offence to money laundering </a:t>
            </a:r>
            <a:br>
              <a:rPr lang="en-GB" sz="2000" b="1" dirty="0">
                <a:solidFill>
                  <a:srgbClr val="405088"/>
                </a:solidFill>
                <a:latin typeface="+mn-lt"/>
              </a:rPr>
            </a:br>
            <a:endParaRPr lang="en-GB" sz="2000" b="1" dirty="0">
              <a:solidFill>
                <a:srgbClr val="405088"/>
              </a:solidFill>
              <a:latin typeface="+mn-lt"/>
            </a:endParaRPr>
          </a:p>
          <a:p>
            <a:pPr marL="228600" indent="-228600">
              <a:lnSpc>
                <a:spcPct val="80000"/>
              </a:lnSpc>
              <a:spcBef>
                <a:spcPts val="600"/>
              </a:spcBef>
              <a:buSzPct val="100000"/>
              <a:buFont typeface="Arial" panose="020B0604020202020204" pitchFamily="34" charset="0"/>
              <a:buChar char="•"/>
            </a:pPr>
            <a:r>
              <a:rPr lang="en-GB" b="1" dirty="0">
                <a:solidFill>
                  <a:srgbClr val="405088"/>
                </a:solidFill>
                <a:latin typeface="+mn-lt"/>
              </a:rPr>
              <a:t>Any person who uses a </a:t>
            </a:r>
            <a:r>
              <a:rPr lang="en-GB" b="1" u="sng" dirty="0">
                <a:solidFill>
                  <a:srgbClr val="405088"/>
                </a:solidFill>
                <a:latin typeface="+mn-lt"/>
              </a:rPr>
              <a:t>falsified or forged certificate </a:t>
            </a:r>
            <a:r>
              <a:rPr lang="en-GB" b="1" dirty="0">
                <a:solidFill>
                  <a:srgbClr val="405088"/>
                </a:solidFill>
                <a:latin typeface="+mn-lt"/>
              </a:rPr>
              <a:t>or a certificate with an untrue content in order to deceive another. </a:t>
            </a:r>
          </a:p>
          <a:p>
            <a:pPr marL="228600" indent="-228600">
              <a:lnSpc>
                <a:spcPct val="80000"/>
              </a:lnSpc>
              <a:spcBef>
                <a:spcPts val="600"/>
              </a:spcBef>
              <a:buSzPct val="100000"/>
              <a:buFont typeface="Arial" panose="020B0604020202020204" pitchFamily="34" charset="0"/>
              <a:buChar char="•"/>
            </a:pPr>
            <a:r>
              <a:rPr lang="en-GB" b="1" dirty="0">
                <a:latin typeface="+mn-lt"/>
              </a:rPr>
              <a:t>Evaded tax must total more than </a:t>
            </a:r>
            <a:r>
              <a:rPr lang="en-GB" b="1" u="sng" dirty="0">
                <a:latin typeface="+mn-lt"/>
              </a:rPr>
              <a:t>CHF 300,000 </a:t>
            </a:r>
            <a:r>
              <a:rPr lang="en-GB" b="1" dirty="0">
                <a:latin typeface="+mn-lt"/>
              </a:rPr>
              <a:t>per tax period</a:t>
            </a:r>
            <a:r>
              <a:rPr lang="en-GB" b="1" dirty="0">
                <a:solidFill>
                  <a:srgbClr val="405088"/>
                </a:solidFill>
                <a:latin typeface="+mn-lt"/>
              </a:rPr>
              <a:t>. </a:t>
            </a:r>
            <a:br>
              <a:rPr lang="en-GB" b="1" dirty="0">
                <a:solidFill>
                  <a:srgbClr val="405088"/>
                </a:solidFill>
                <a:latin typeface="+mn-lt"/>
              </a:rPr>
            </a:br>
            <a:r>
              <a:rPr lang="en-GB" dirty="0">
                <a:solidFill>
                  <a:srgbClr val="405088"/>
                </a:solidFill>
                <a:latin typeface="+mn-lt"/>
              </a:rPr>
              <a:t>(Even if the misdemeanours were committed abroad! )</a:t>
            </a:r>
          </a:p>
          <a:p>
            <a:endParaRPr lang="en-GB" sz="2000" dirty="0">
              <a:latin typeface="+mn-lt"/>
            </a:endParaRPr>
          </a:p>
        </p:txBody>
      </p:sp>
      <p:sp>
        <p:nvSpPr>
          <p:cNvPr id="6" name="Textfeld 5"/>
          <p:cNvSpPr txBox="1"/>
          <p:nvPr/>
        </p:nvSpPr>
        <p:spPr>
          <a:xfrm>
            <a:off x="796018" y="1870052"/>
            <a:ext cx="5080907" cy="1508105"/>
          </a:xfrm>
          <a:prstGeom prst="rect">
            <a:avLst/>
          </a:prstGeom>
          <a:noFill/>
        </p:spPr>
        <p:txBody>
          <a:bodyPr wrap="square" rtlCol="0">
            <a:spAutoFit/>
          </a:bodyPr>
          <a:lstStyle/>
          <a:p>
            <a:r>
              <a:rPr lang="en-GB" sz="2000" i="1" dirty="0">
                <a:solidFill>
                  <a:srgbClr val="405088"/>
                </a:solidFill>
                <a:latin typeface="+mn-lt"/>
              </a:rPr>
              <a:t>Swiss principle: </a:t>
            </a:r>
          </a:p>
          <a:p>
            <a:r>
              <a:rPr lang="en-GB" dirty="0">
                <a:solidFill>
                  <a:srgbClr val="405088"/>
                </a:solidFill>
                <a:latin typeface="+mn-lt"/>
              </a:rPr>
              <a:t>Felony as defined in Art. 10 para. 2 of the Swiss Criminal Code as predicate offence to money laundering </a:t>
            </a:r>
          </a:p>
          <a:p>
            <a:r>
              <a:rPr lang="en-GB" dirty="0">
                <a:solidFill>
                  <a:srgbClr val="405088"/>
                </a:solidFill>
                <a:latin typeface="+mn-lt"/>
              </a:rPr>
              <a:t>(custodial sentence of more than three years) </a:t>
            </a:r>
          </a:p>
        </p:txBody>
      </p:sp>
      <p:pic>
        <p:nvPicPr>
          <p:cNvPr id="8" name="Grafik 7"/>
          <p:cNvPicPr>
            <a:picLocks noChangeAspect="1"/>
          </p:cNvPicPr>
          <p:nvPr/>
        </p:nvPicPr>
        <p:blipFill>
          <a:blip r:embed="rId3"/>
          <a:stretch>
            <a:fillRect/>
          </a:stretch>
        </p:blipFill>
        <p:spPr>
          <a:xfrm>
            <a:off x="6553884" y="1216459"/>
            <a:ext cx="1984598" cy="1365295"/>
          </a:xfrm>
          <a:prstGeom prst="rect">
            <a:avLst/>
          </a:prstGeom>
        </p:spPr>
      </p:pic>
      <p:sp>
        <p:nvSpPr>
          <p:cNvPr id="3" name="Foliennummernplatzhalter 2"/>
          <p:cNvSpPr>
            <a:spLocks noGrp="1"/>
          </p:cNvSpPr>
          <p:nvPr>
            <p:ph type="sldNum" sz="quarter" idx="11"/>
          </p:nvPr>
        </p:nvSpPr>
        <p:spPr/>
        <p:txBody>
          <a:bodyPr/>
          <a:lstStyle/>
          <a:p>
            <a:pPr>
              <a:defRPr/>
            </a:pPr>
            <a:fld id="{345A67B9-564F-476C-8688-C47053602C54}" type="slidenum">
              <a:rPr lang="en-US" smtClean="0"/>
              <a:pPr>
                <a:defRPr/>
              </a:pPr>
              <a:t>15</a:t>
            </a:fld>
            <a:endParaRPr lang="en-US"/>
          </a:p>
        </p:txBody>
      </p:sp>
      <p:sp>
        <p:nvSpPr>
          <p:cNvPr id="4" name="Datumsplatzhalter 3"/>
          <p:cNvSpPr>
            <a:spLocks noGrp="1"/>
          </p:cNvSpPr>
          <p:nvPr>
            <p:ph type="dt" sz="half" idx="10"/>
          </p:nvPr>
        </p:nvSpPr>
        <p:spPr/>
        <p:txBody>
          <a:bodyPr/>
          <a:lstStyle/>
          <a:p>
            <a:pPr>
              <a:defRPr/>
            </a:pPr>
            <a:r>
              <a:rPr lang="de-DE"/>
              <a:t>May 25, 2016</a:t>
            </a:r>
            <a:endParaRPr lang="en-US" dirty="0"/>
          </a:p>
        </p:txBody>
      </p:sp>
    </p:spTree>
    <p:extLst>
      <p:ext uri="{BB962C8B-B14F-4D97-AF65-F5344CB8AC3E}">
        <p14:creationId xmlns:p14="http://schemas.microsoft.com/office/powerpoint/2010/main" val="22927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320172"/>
            <a:ext cx="7191375" cy="1352550"/>
          </a:xfrm>
        </p:spPr>
        <p:txBody>
          <a:bodyPr>
            <a:normAutofit/>
          </a:bodyPr>
          <a:lstStyle/>
          <a:p>
            <a:pPr marL="447675" indent="-447675"/>
            <a:r>
              <a:rPr lang="en-GB" sz="2800" dirty="0"/>
              <a:t>III.	 Serious tax offences as predicate offence to money laundering </a:t>
            </a:r>
            <a:br>
              <a:rPr lang="en-GB" sz="2800" dirty="0"/>
            </a:br>
            <a:r>
              <a:rPr lang="en-GB" sz="1800" dirty="0">
                <a:solidFill>
                  <a:srgbClr val="969696"/>
                </a:solidFill>
              </a:rPr>
              <a:t>Actions</a:t>
            </a:r>
          </a:p>
        </p:txBody>
      </p:sp>
      <p:sp>
        <p:nvSpPr>
          <p:cNvPr id="7" name="TextBox 6"/>
          <p:cNvSpPr txBox="1"/>
          <p:nvPr/>
        </p:nvSpPr>
        <p:spPr>
          <a:xfrm>
            <a:off x="843643" y="2140057"/>
            <a:ext cx="7742464" cy="2279544"/>
          </a:xfrm>
          <a:prstGeom prst="rect">
            <a:avLst/>
          </a:prstGeom>
          <a:noFill/>
        </p:spPr>
        <p:txBody>
          <a:bodyPr wrap="square" lIns="36000" tIns="36000" rIns="36000" bIns="36000" rtlCol="0">
            <a:noAutofit/>
          </a:bodyPr>
          <a:lstStyle/>
          <a:p>
            <a:r>
              <a:rPr lang="en-GB" sz="2000" b="1" dirty="0">
                <a:solidFill>
                  <a:srgbClr val="405088"/>
                </a:solidFill>
                <a:latin typeface="+mn-lt"/>
              </a:rPr>
              <a:t>Codes of conduct for employees</a:t>
            </a:r>
          </a:p>
          <a:p>
            <a:pPr marL="228600" indent="-228600">
              <a:lnSpc>
                <a:spcPct val="80000"/>
              </a:lnSpc>
              <a:spcBef>
                <a:spcPts val="1000"/>
              </a:spcBef>
              <a:buSzPct val="100000"/>
              <a:buFont typeface="Arial" panose="020B0604020202020204" pitchFamily="34" charset="0"/>
              <a:buChar char="•"/>
            </a:pPr>
            <a:r>
              <a:rPr lang="en-GB" dirty="0">
                <a:solidFill>
                  <a:srgbClr val="405088"/>
                </a:solidFill>
                <a:latin typeface="+mn-lt"/>
              </a:rPr>
              <a:t>Identification of the nature and purpose of the business relationship or the transaction (special due diligence duties according to Art. 6 para. 2 lit. b AMLA)</a:t>
            </a:r>
          </a:p>
          <a:p>
            <a:pPr marL="742950" lvl="1" indent="-285750">
              <a:lnSpc>
                <a:spcPct val="80000"/>
              </a:lnSpc>
              <a:spcBef>
                <a:spcPts val="1000"/>
              </a:spcBef>
              <a:buSzPct val="100000"/>
              <a:buFont typeface="Symbol" panose="05050102010706020507" pitchFamily="18" charset="2"/>
              <a:buChar char="-"/>
            </a:pPr>
            <a:r>
              <a:rPr lang="en-GB" dirty="0">
                <a:solidFill>
                  <a:srgbClr val="405088"/>
                </a:solidFill>
                <a:latin typeface="+mn-lt"/>
              </a:rPr>
              <a:t>No obligation to prove predicate offence</a:t>
            </a:r>
          </a:p>
          <a:p>
            <a:pPr marL="742950" lvl="1" indent="-285750">
              <a:lnSpc>
                <a:spcPct val="80000"/>
              </a:lnSpc>
              <a:spcBef>
                <a:spcPts val="1000"/>
              </a:spcBef>
              <a:buSzPct val="100000"/>
              <a:buFont typeface="Symbol" panose="05050102010706020507" pitchFamily="18" charset="2"/>
              <a:buChar char="-"/>
            </a:pPr>
            <a:r>
              <a:rPr lang="en-GB" dirty="0">
                <a:solidFill>
                  <a:srgbClr val="405088"/>
                </a:solidFill>
                <a:latin typeface="+mn-lt"/>
              </a:rPr>
              <a:t>Evaded tax does not have to be calculated exactly</a:t>
            </a:r>
          </a:p>
          <a:p>
            <a:pPr marL="285750" indent="-285750">
              <a:lnSpc>
                <a:spcPct val="80000"/>
              </a:lnSpc>
              <a:spcBef>
                <a:spcPts val="1000"/>
              </a:spcBef>
              <a:buSzPct val="100000"/>
              <a:buFont typeface="Arial" panose="020B0604020202020204" pitchFamily="34" charset="0"/>
              <a:buChar char="•"/>
            </a:pPr>
            <a:r>
              <a:rPr lang="en-GB" dirty="0">
                <a:solidFill>
                  <a:srgbClr val="405088"/>
                </a:solidFill>
                <a:latin typeface="+mn-lt"/>
              </a:rPr>
              <a:t>Duty to file a report with the Money Laundering Reporting Office Switzerland (MROS) if FI knows or has reasonable suspicions</a:t>
            </a:r>
          </a:p>
        </p:txBody>
      </p:sp>
      <p:pic>
        <p:nvPicPr>
          <p:cNvPr id="5" name="Grafik 4"/>
          <p:cNvPicPr>
            <a:picLocks noChangeAspect="1"/>
          </p:cNvPicPr>
          <p:nvPr/>
        </p:nvPicPr>
        <p:blipFill>
          <a:blip r:embed="rId3"/>
          <a:stretch>
            <a:fillRect/>
          </a:stretch>
        </p:blipFill>
        <p:spPr>
          <a:xfrm>
            <a:off x="7113856" y="1139322"/>
            <a:ext cx="2030144" cy="1219306"/>
          </a:xfrm>
          <a:prstGeom prst="rect">
            <a:avLst/>
          </a:prstGeom>
        </p:spPr>
      </p:pic>
      <p:sp>
        <p:nvSpPr>
          <p:cNvPr id="3" name="Foliennummernplatzhalter 2"/>
          <p:cNvSpPr>
            <a:spLocks noGrp="1"/>
          </p:cNvSpPr>
          <p:nvPr>
            <p:ph type="sldNum" sz="quarter" idx="11"/>
          </p:nvPr>
        </p:nvSpPr>
        <p:spPr/>
        <p:txBody>
          <a:bodyPr/>
          <a:lstStyle/>
          <a:p>
            <a:pPr>
              <a:defRPr/>
            </a:pPr>
            <a:fld id="{345A67B9-564F-476C-8688-C47053602C54}" type="slidenum">
              <a:rPr lang="en-US" smtClean="0"/>
              <a:pPr>
                <a:defRPr/>
              </a:pPr>
              <a:t>16</a:t>
            </a:fld>
            <a:endParaRPr lang="en-US"/>
          </a:p>
        </p:txBody>
      </p:sp>
      <p:sp>
        <p:nvSpPr>
          <p:cNvPr id="4" name="Datumsplatzhalter 3"/>
          <p:cNvSpPr>
            <a:spLocks noGrp="1"/>
          </p:cNvSpPr>
          <p:nvPr>
            <p:ph type="dt" sz="half" idx="10"/>
          </p:nvPr>
        </p:nvSpPr>
        <p:spPr/>
        <p:txBody>
          <a:bodyPr/>
          <a:lstStyle/>
          <a:p>
            <a:pPr>
              <a:defRPr/>
            </a:pPr>
            <a:r>
              <a:rPr lang="de-DE"/>
              <a:t>May 25, 2016</a:t>
            </a:r>
            <a:endParaRPr lang="en-US" dirty="0"/>
          </a:p>
        </p:txBody>
      </p:sp>
      <p:sp>
        <p:nvSpPr>
          <p:cNvPr id="6" name="Textfeld 5"/>
          <p:cNvSpPr txBox="1"/>
          <p:nvPr/>
        </p:nvSpPr>
        <p:spPr>
          <a:xfrm>
            <a:off x="843643" y="4616437"/>
            <a:ext cx="7067550" cy="64633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b="1" dirty="0"/>
              <a:t>Obligation to implement  criteria  for identifying and monitoring serious tax offences</a:t>
            </a:r>
            <a:r>
              <a:rPr lang="en-GB" dirty="0"/>
              <a:t>:</a:t>
            </a:r>
          </a:p>
        </p:txBody>
      </p:sp>
      <p:grpSp>
        <p:nvGrpSpPr>
          <p:cNvPr id="10" name="Gruppieren 9"/>
          <p:cNvGrpSpPr/>
          <p:nvPr/>
        </p:nvGrpSpPr>
        <p:grpSpPr>
          <a:xfrm>
            <a:off x="929389" y="5380444"/>
            <a:ext cx="7033532" cy="647089"/>
            <a:chOff x="957943" y="5420336"/>
            <a:chExt cx="7033532" cy="647089"/>
          </a:xfrm>
        </p:grpSpPr>
        <p:sp>
          <p:nvSpPr>
            <p:cNvPr id="8" name="Rechteck 7"/>
            <p:cNvSpPr/>
            <p:nvPr/>
          </p:nvSpPr>
          <p:spPr>
            <a:xfrm>
              <a:off x="2143125" y="5420336"/>
              <a:ext cx="5848350" cy="647089"/>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tx1"/>
                  </a:solidFill>
                </a:rPr>
                <a:t>Maximum tax rate of each country where the clients are domiciled for tax purposes (Art. 21 AML-Ordinance FINMA)</a:t>
              </a:r>
            </a:p>
          </p:txBody>
        </p:sp>
        <p:sp>
          <p:nvSpPr>
            <p:cNvPr id="9" name="Pfeil nach rechts 8"/>
            <p:cNvSpPr/>
            <p:nvPr/>
          </p:nvSpPr>
          <p:spPr>
            <a:xfrm>
              <a:off x="957943" y="5459604"/>
              <a:ext cx="904875" cy="5715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Tree>
    <p:extLst>
      <p:ext uri="{BB962C8B-B14F-4D97-AF65-F5344CB8AC3E}">
        <p14:creationId xmlns:p14="http://schemas.microsoft.com/office/powerpoint/2010/main" val="407440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pPr algn="l"/>
            <a:r>
              <a:rPr lang="en-US" dirty="0"/>
              <a:t>III. CRS for trusts and trustees</a:t>
            </a:r>
          </a:p>
        </p:txBody>
      </p:sp>
      <p:sp>
        <p:nvSpPr>
          <p:cNvPr id="3" name="Foliennummernplatzhalter 2"/>
          <p:cNvSpPr>
            <a:spLocks noGrp="1"/>
          </p:cNvSpPr>
          <p:nvPr>
            <p:ph type="sldNum" sz="quarter" idx="11"/>
          </p:nvPr>
        </p:nvSpPr>
        <p:spPr/>
        <p:txBody>
          <a:bodyPr/>
          <a:lstStyle/>
          <a:p>
            <a:pPr>
              <a:defRPr/>
            </a:pPr>
            <a:fld id="{9EBC8639-B35B-4F91-991E-CB021A46688D}" type="slidenum">
              <a:rPr lang="en-US" smtClean="0"/>
              <a:pPr>
                <a:defRPr/>
              </a:pPr>
              <a:t>17</a:t>
            </a:fld>
            <a:endParaRPr lang="en-US" dirty="0"/>
          </a:p>
        </p:txBody>
      </p:sp>
    </p:spTree>
    <p:extLst>
      <p:ext uri="{BB962C8B-B14F-4D97-AF65-F5344CB8AC3E}">
        <p14:creationId xmlns:p14="http://schemas.microsoft.com/office/powerpoint/2010/main" val="31882965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320172"/>
            <a:ext cx="7191375" cy="1123315"/>
          </a:xfrm>
        </p:spPr>
        <p:txBody>
          <a:bodyPr>
            <a:normAutofit/>
          </a:bodyPr>
          <a:lstStyle/>
          <a:p>
            <a:pPr marL="447675" indent="-447675"/>
            <a:r>
              <a:rPr lang="en-GB" sz="2800" dirty="0"/>
              <a:t>IV.	 CRS for trust and trustees </a:t>
            </a:r>
            <a:br>
              <a:rPr lang="en-GB" sz="2800" dirty="0"/>
            </a:br>
            <a:r>
              <a:rPr lang="en-GB" sz="1800" dirty="0">
                <a:solidFill>
                  <a:srgbClr val="969696"/>
                </a:solidFill>
              </a:rPr>
              <a:t>Overview</a:t>
            </a:r>
          </a:p>
        </p:txBody>
      </p:sp>
      <p:sp>
        <p:nvSpPr>
          <p:cNvPr id="3" name="Foliennummernplatzhalter 2"/>
          <p:cNvSpPr>
            <a:spLocks noGrp="1"/>
          </p:cNvSpPr>
          <p:nvPr>
            <p:ph type="sldNum" sz="quarter" idx="11"/>
          </p:nvPr>
        </p:nvSpPr>
        <p:spPr/>
        <p:txBody>
          <a:bodyPr/>
          <a:lstStyle/>
          <a:p>
            <a:pPr>
              <a:defRPr/>
            </a:pPr>
            <a:fld id="{345A67B9-564F-476C-8688-C47053602C54}" type="slidenum">
              <a:rPr lang="en-US" smtClean="0"/>
              <a:pPr>
                <a:defRPr/>
              </a:pPr>
              <a:t>18</a:t>
            </a:fld>
            <a:endParaRPr lang="en-US"/>
          </a:p>
        </p:txBody>
      </p:sp>
      <p:grpSp>
        <p:nvGrpSpPr>
          <p:cNvPr id="6" name="Group 10"/>
          <p:cNvGrpSpPr/>
          <p:nvPr/>
        </p:nvGrpSpPr>
        <p:grpSpPr>
          <a:xfrm>
            <a:off x="561975" y="1900852"/>
            <a:ext cx="7743826" cy="3800272"/>
            <a:chOff x="160058" y="2444857"/>
            <a:chExt cx="8747535" cy="3980410"/>
          </a:xfrm>
        </p:grpSpPr>
        <p:sp>
          <p:nvSpPr>
            <p:cNvPr id="8" name="Rectangle 11"/>
            <p:cNvSpPr/>
            <p:nvPr/>
          </p:nvSpPr>
          <p:spPr>
            <a:xfrm>
              <a:off x="4905311" y="2494471"/>
              <a:ext cx="3636000" cy="2012543"/>
            </a:xfrm>
            <a:prstGeom prst="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900" dirty="0" err="1">
                <a:solidFill>
                  <a:schemeClr val="tx1"/>
                </a:solidFill>
              </a:endParaRPr>
            </a:p>
          </p:txBody>
        </p:sp>
        <p:sp>
          <p:nvSpPr>
            <p:cNvPr id="9" name="Rectangle 12"/>
            <p:cNvSpPr/>
            <p:nvPr/>
          </p:nvSpPr>
          <p:spPr>
            <a:xfrm>
              <a:off x="204140" y="2494471"/>
              <a:ext cx="6282443" cy="201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algn="ctr"/>
              <a:endParaRPr lang="en-GB" sz="900" dirty="0" err="1">
                <a:solidFill>
                  <a:schemeClr val="tx1"/>
                </a:solidFill>
              </a:endParaRPr>
            </a:p>
          </p:txBody>
        </p:sp>
        <p:sp>
          <p:nvSpPr>
            <p:cNvPr id="10" name="Rectangle 13"/>
            <p:cNvSpPr/>
            <p:nvPr/>
          </p:nvSpPr>
          <p:spPr>
            <a:xfrm>
              <a:off x="166551" y="5526390"/>
              <a:ext cx="8741042" cy="898877"/>
            </a:xfrm>
            <a:prstGeom prst="rect">
              <a:avLst/>
            </a:prstGeom>
            <a:solidFill>
              <a:schemeClr val="tx2">
                <a:lumMod val="40000"/>
                <a:lumOff val="60000"/>
              </a:schemeClr>
            </a:solidFill>
          </p:spPr>
          <p:txBody>
            <a:bodyPr lIns="36000" rIns="36000" anchor="ctr"/>
            <a:lstStyle/>
            <a:p>
              <a:pPr marL="87313" lvl="1">
                <a:spcBef>
                  <a:spcPts val="300"/>
                </a:spcBef>
                <a:buSzPct val="70000"/>
              </a:pPr>
              <a:r>
                <a:rPr lang="en-GB" sz="1200" b="1" dirty="0"/>
                <a:t>Challenge for Swiss financial institutions:</a:t>
              </a:r>
            </a:p>
            <a:p>
              <a:pPr marL="87313" lvl="1">
                <a:spcBef>
                  <a:spcPts val="300"/>
                </a:spcBef>
                <a:buSzPct val="70000"/>
              </a:pPr>
              <a:r>
                <a:rPr lang="en-GB" sz="1200" dirty="0"/>
                <a:t>       Tax conformity vs. Data security/ protection</a:t>
              </a:r>
            </a:p>
            <a:p>
              <a:pPr marL="361950" lvl="1">
                <a:spcBef>
                  <a:spcPts val="300"/>
                </a:spcBef>
                <a:buSzPct val="70000"/>
              </a:pPr>
              <a:r>
                <a:rPr lang="en-GB" sz="1200" dirty="0"/>
                <a:t>Data levying and data quality (+ Change Management)</a:t>
              </a:r>
            </a:p>
          </p:txBody>
        </p:sp>
        <p:sp>
          <p:nvSpPr>
            <p:cNvPr id="11" name="Isosceles Triangle 14"/>
            <p:cNvSpPr>
              <a:spLocks noChangeAspect="1"/>
            </p:cNvSpPr>
            <p:nvPr/>
          </p:nvSpPr>
          <p:spPr>
            <a:xfrm rot="5400000">
              <a:off x="367045" y="5915452"/>
              <a:ext cx="180000" cy="150843"/>
            </a:xfrm>
            <a:prstGeom prst="triangl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sz="1200"/>
            </a:p>
          </p:txBody>
        </p:sp>
        <p:sp>
          <p:nvSpPr>
            <p:cNvPr id="13" name="TextBox 16"/>
            <p:cNvSpPr txBox="1"/>
            <p:nvPr/>
          </p:nvSpPr>
          <p:spPr>
            <a:xfrm rot="5400000">
              <a:off x="7723181" y="3328282"/>
              <a:ext cx="1998442" cy="360000"/>
            </a:xfrm>
            <a:prstGeom prst="rect">
              <a:avLst/>
            </a:prstGeom>
            <a:solidFill>
              <a:schemeClr val="bg1">
                <a:lumMod val="65000"/>
              </a:schemeClr>
            </a:solidFill>
            <a:ln w="19050">
              <a:noFill/>
            </a:ln>
          </p:spPr>
          <p:txBody>
            <a:bodyPr wrap="square" lIns="36000" tIns="36000" rIns="36000" bIns="36000" rtlCol="0" anchor="ctr">
              <a:noAutofit/>
            </a:bodyPr>
            <a:lstStyle/>
            <a:p>
              <a:pPr algn="ctr"/>
              <a:r>
                <a:rPr lang="en-GB" sz="1000" b="1" dirty="0">
                  <a:solidFill>
                    <a:schemeClr val="bg1"/>
                  </a:solidFill>
                  <a:latin typeface="Arial" pitchFamily="34" charset="0"/>
                  <a:cs typeface="Arial" pitchFamily="34" charset="0"/>
                </a:rPr>
                <a:t>Practical implementation</a:t>
              </a:r>
            </a:p>
          </p:txBody>
        </p:sp>
        <p:pic>
          <p:nvPicPr>
            <p:cNvPr id="16" name="Picture 6" descr="C:\Users\NDCR\AppData\Local\Microsoft\Windows\Temporary Internet Files\Content.IE5\POUFBJC1\MC90044038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91411" y="2736724"/>
              <a:ext cx="1025426" cy="1025426"/>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9" descr="C:\Users\NDCR\AppData\Local\Microsoft\Windows\Temporary Internet Files\Content.IE5\408GOU4I\MC9001504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2360" y="2857747"/>
              <a:ext cx="947107" cy="78338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21"/>
            <p:cNvSpPr txBox="1"/>
            <p:nvPr/>
          </p:nvSpPr>
          <p:spPr>
            <a:xfrm>
              <a:off x="166552" y="2672922"/>
              <a:ext cx="1266239" cy="222757"/>
            </a:xfrm>
            <a:prstGeom prst="rect">
              <a:avLst/>
            </a:prstGeom>
            <a:noFill/>
          </p:spPr>
          <p:txBody>
            <a:bodyPr wrap="square" lIns="36000" tIns="36000" rIns="36000" bIns="36000" rtlCol="0">
              <a:noAutofit/>
            </a:bodyPr>
            <a:lstStyle/>
            <a:p>
              <a:pPr algn="ctr"/>
              <a:r>
                <a:rPr lang="en-GB" sz="1300" dirty="0">
                  <a:latin typeface="+mj-lt"/>
                </a:rPr>
                <a:t>Private client</a:t>
              </a:r>
            </a:p>
          </p:txBody>
        </p:sp>
        <p:sp>
          <p:nvSpPr>
            <p:cNvPr id="19" name="TextBox 25"/>
            <p:cNvSpPr txBox="1"/>
            <p:nvPr/>
          </p:nvSpPr>
          <p:spPr>
            <a:xfrm>
              <a:off x="166553" y="3646104"/>
              <a:ext cx="1301315" cy="222757"/>
            </a:xfrm>
            <a:prstGeom prst="rect">
              <a:avLst/>
            </a:prstGeom>
            <a:noFill/>
          </p:spPr>
          <p:txBody>
            <a:bodyPr wrap="square" lIns="36000" tIns="36000" rIns="36000" bIns="36000" rtlCol="0">
              <a:noAutofit/>
            </a:bodyPr>
            <a:lstStyle/>
            <a:p>
              <a:pPr algn="ctr"/>
              <a:r>
                <a:rPr lang="en-GB" sz="1300" dirty="0">
                  <a:latin typeface="+mj-lt"/>
                </a:rPr>
                <a:t>Corporate client</a:t>
              </a:r>
            </a:p>
          </p:txBody>
        </p:sp>
        <p:pic>
          <p:nvPicPr>
            <p:cNvPr id="20" name="Picture 9" descr="C:\Users\NDCR\AppData\Local\Microsoft\Windows\Temporary Internet Files\Content.IE5\408GOU4I\MC90015040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0184" y="2861637"/>
              <a:ext cx="947107" cy="783380"/>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Elbow Connector 27"/>
            <p:cNvCxnSpPr/>
            <p:nvPr/>
          </p:nvCxnSpPr>
          <p:spPr>
            <a:xfrm>
              <a:off x="1475656" y="2812924"/>
              <a:ext cx="1272276" cy="471733"/>
            </a:xfrm>
            <a:prstGeom prst="bentConnector3">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8"/>
            <p:cNvCxnSpPr/>
            <p:nvPr/>
          </p:nvCxnSpPr>
          <p:spPr>
            <a:xfrm flipV="1">
              <a:off x="1432791" y="3343737"/>
              <a:ext cx="1315141" cy="444410"/>
            </a:xfrm>
            <a:prstGeom prst="bentConnector3">
              <a:avLst/>
            </a:prstGeom>
            <a:ln w="25400">
              <a:solidFill>
                <a:schemeClr val="tx1"/>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9"/>
            <p:cNvCxnSpPr>
              <a:stCxn id="16" idx="3"/>
              <a:endCxn id="17" idx="1"/>
            </p:cNvCxnSpPr>
            <p:nvPr/>
          </p:nvCxnSpPr>
          <p:spPr>
            <a:xfrm>
              <a:off x="4016837" y="3249437"/>
              <a:ext cx="1095523"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4" name="Curved Up Arrow 30"/>
            <p:cNvSpPr/>
            <p:nvPr/>
          </p:nvSpPr>
          <p:spPr>
            <a:xfrm rot="10800000">
              <a:off x="5950684" y="2501447"/>
              <a:ext cx="1381295" cy="334790"/>
            </a:xfrm>
            <a:prstGeom prst="curved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err="1">
                <a:solidFill>
                  <a:schemeClr val="tx1"/>
                </a:solidFill>
              </a:endParaRPr>
            </a:p>
          </p:txBody>
        </p:sp>
        <p:sp>
          <p:nvSpPr>
            <p:cNvPr id="25" name="Curved Up Arrow 31"/>
            <p:cNvSpPr/>
            <p:nvPr/>
          </p:nvSpPr>
          <p:spPr>
            <a:xfrm>
              <a:off x="6001485" y="3709055"/>
              <a:ext cx="1381295" cy="334790"/>
            </a:xfrm>
            <a:prstGeom prst="curvedUp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sz="1200" dirty="0" err="1">
                <a:solidFill>
                  <a:schemeClr val="tx1"/>
                </a:solidFill>
              </a:endParaRPr>
            </a:p>
          </p:txBody>
        </p:sp>
        <p:sp>
          <p:nvSpPr>
            <p:cNvPr id="26" name="TextBox 32"/>
            <p:cNvSpPr txBox="1"/>
            <p:nvPr/>
          </p:nvSpPr>
          <p:spPr>
            <a:xfrm>
              <a:off x="165900" y="4043845"/>
              <a:ext cx="1750978" cy="408457"/>
            </a:xfrm>
            <a:prstGeom prst="rect">
              <a:avLst/>
            </a:prstGeom>
            <a:noFill/>
          </p:spPr>
          <p:txBody>
            <a:bodyPr wrap="square" lIns="36000" tIns="36000" rIns="36000" bIns="36000" rtlCol="0">
              <a:noAutofit/>
            </a:bodyPr>
            <a:lstStyle/>
            <a:p>
              <a:pPr algn="ctr"/>
              <a:r>
                <a:rPr lang="en-GB" sz="1300" b="1" dirty="0">
                  <a:latin typeface="+mj-lt"/>
                </a:rPr>
                <a:t>Person to be reported</a:t>
              </a:r>
            </a:p>
          </p:txBody>
        </p:sp>
        <p:sp>
          <p:nvSpPr>
            <p:cNvPr id="27" name="TextBox 33"/>
            <p:cNvSpPr txBox="1"/>
            <p:nvPr/>
          </p:nvSpPr>
          <p:spPr>
            <a:xfrm>
              <a:off x="2529088" y="3993963"/>
              <a:ext cx="2010890" cy="408457"/>
            </a:xfrm>
            <a:prstGeom prst="rect">
              <a:avLst/>
            </a:prstGeom>
            <a:noFill/>
          </p:spPr>
          <p:txBody>
            <a:bodyPr wrap="square" lIns="36000" tIns="36000" rIns="36000" bIns="36000" rtlCol="0">
              <a:noAutofit/>
            </a:bodyPr>
            <a:lstStyle/>
            <a:p>
              <a:pPr algn="ctr"/>
              <a:r>
                <a:rPr lang="en-GB" sz="1300" b="1" dirty="0">
                  <a:latin typeface="+mj-lt"/>
                </a:rPr>
                <a:t>Reporting financial institution</a:t>
              </a:r>
            </a:p>
          </p:txBody>
        </p:sp>
        <p:sp>
          <p:nvSpPr>
            <p:cNvPr id="28" name="TextBox 34"/>
            <p:cNvSpPr txBox="1"/>
            <p:nvPr/>
          </p:nvSpPr>
          <p:spPr>
            <a:xfrm>
              <a:off x="4751797" y="4052629"/>
              <a:ext cx="1750978" cy="408457"/>
            </a:xfrm>
            <a:prstGeom prst="rect">
              <a:avLst/>
            </a:prstGeom>
            <a:noFill/>
          </p:spPr>
          <p:txBody>
            <a:bodyPr wrap="square" lIns="36000" tIns="36000" rIns="36000" bIns="36000" rtlCol="0">
              <a:noAutofit/>
            </a:bodyPr>
            <a:lstStyle/>
            <a:p>
              <a:pPr algn="ctr"/>
              <a:r>
                <a:rPr lang="en-GB" sz="1300" b="1" dirty="0">
                  <a:latin typeface="+mj-lt"/>
                </a:rPr>
                <a:t> Swiss tax authorities</a:t>
              </a:r>
            </a:p>
          </p:txBody>
        </p:sp>
        <p:sp>
          <p:nvSpPr>
            <p:cNvPr id="29" name="TextBox 35"/>
            <p:cNvSpPr txBox="1"/>
            <p:nvPr/>
          </p:nvSpPr>
          <p:spPr>
            <a:xfrm>
              <a:off x="6672123" y="4070311"/>
              <a:ext cx="1750978" cy="408457"/>
            </a:xfrm>
            <a:prstGeom prst="rect">
              <a:avLst/>
            </a:prstGeom>
            <a:noFill/>
          </p:spPr>
          <p:txBody>
            <a:bodyPr wrap="square" lIns="36000" tIns="36000" rIns="36000" bIns="36000" rtlCol="0">
              <a:noAutofit/>
            </a:bodyPr>
            <a:lstStyle/>
            <a:p>
              <a:pPr algn="ctr"/>
              <a:r>
                <a:rPr lang="en-GB" sz="1300" b="1" dirty="0">
                  <a:latin typeface="+mj-lt"/>
                </a:rPr>
                <a:t>Foreign tax authorities</a:t>
              </a:r>
            </a:p>
          </p:txBody>
        </p:sp>
        <p:sp>
          <p:nvSpPr>
            <p:cNvPr id="30" name="TextBox 36"/>
            <p:cNvSpPr txBox="1"/>
            <p:nvPr/>
          </p:nvSpPr>
          <p:spPr>
            <a:xfrm rot="5400000">
              <a:off x="8246981" y="4870834"/>
              <a:ext cx="952501" cy="368718"/>
            </a:xfrm>
            <a:prstGeom prst="rect">
              <a:avLst/>
            </a:prstGeom>
            <a:solidFill>
              <a:schemeClr val="bg1">
                <a:lumMod val="65000"/>
              </a:schemeClr>
            </a:solidFill>
            <a:ln w="19050">
              <a:noFill/>
            </a:ln>
          </p:spPr>
          <p:txBody>
            <a:bodyPr wrap="square" lIns="36000" tIns="36000" rIns="36000" bIns="36000" rtlCol="0" anchor="ctr">
              <a:noAutofit/>
            </a:bodyPr>
            <a:lstStyle>
              <a:defPPr>
                <a:defRPr lang="nl-BE"/>
              </a:defPPr>
              <a:lvl1pPr algn="ctr">
                <a:defRPr sz="1200" b="1">
                  <a:solidFill>
                    <a:schemeClr val="bg1"/>
                  </a:solidFill>
                  <a:latin typeface="Arial" pitchFamily="34" charset="0"/>
                  <a:cs typeface="Arial" pitchFamily="34" charset="0"/>
                </a:defRPr>
              </a:lvl1pPr>
            </a:lstStyle>
            <a:p>
              <a:r>
                <a:rPr lang="en-GB" sz="1000" dirty="0"/>
                <a:t>Information flow</a:t>
              </a:r>
            </a:p>
          </p:txBody>
        </p:sp>
        <p:sp>
          <p:nvSpPr>
            <p:cNvPr id="31" name="Oval 37"/>
            <p:cNvSpPr/>
            <p:nvPr/>
          </p:nvSpPr>
          <p:spPr>
            <a:xfrm>
              <a:off x="2357613" y="3424854"/>
              <a:ext cx="337101" cy="35071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CH" sz="1200" dirty="0">
                  <a:solidFill>
                    <a:schemeClr val="bg1"/>
                  </a:solidFill>
                </a:rPr>
                <a:t>1</a:t>
              </a:r>
              <a:endParaRPr lang="en-GB" sz="1200" dirty="0" err="1">
                <a:solidFill>
                  <a:schemeClr val="bg1"/>
                </a:solidFill>
              </a:endParaRPr>
            </a:p>
          </p:txBody>
        </p:sp>
        <p:sp>
          <p:nvSpPr>
            <p:cNvPr id="32" name="Oval 38"/>
            <p:cNvSpPr/>
            <p:nvPr/>
          </p:nvSpPr>
          <p:spPr>
            <a:xfrm>
              <a:off x="4385790" y="3418387"/>
              <a:ext cx="337101" cy="35071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CH" sz="1200" dirty="0">
                  <a:solidFill>
                    <a:schemeClr val="bg1"/>
                  </a:solidFill>
                </a:rPr>
                <a:t>2</a:t>
              </a:r>
              <a:endParaRPr lang="en-GB" sz="1200" dirty="0" err="1">
                <a:solidFill>
                  <a:schemeClr val="bg1"/>
                </a:solidFill>
              </a:endParaRPr>
            </a:p>
          </p:txBody>
        </p:sp>
        <p:sp>
          <p:nvSpPr>
            <p:cNvPr id="33" name="Oval 39"/>
            <p:cNvSpPr/>
            <p:nvPr/>
          </p:nvSpPr>
          <p:spPr>
            <a:xfrm>
              <a:off x="6523581" y="3411440"/>
              <a:ext cx="337101" cy="35071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CH" sz="1200" dirty="0">
                  <a:solidFill>
                    <a:schemeClr val="bg1"/>
                  </a:solidFill>
                </a:rPr>
                <a:t>3</a:t>
              </a:r>
              <a:endParaRPr lang="en-GB" sz="1200" dirty="0" err="1">
                <a:solidFill>
                  <a:schemeClr val="bg1"/>
                </a:solidFill>
              </a:endParaRPr>
            </a:p>
          </p:txBody>
        </p:sp>
        <p:sp>
          <p:nvSpPr>
            <p:cNvPr id="34" name="TextBox 40"/>
            <p:cNvSpPr txBox="1"/>
            <p:nvPr/>
          </p:nvSpPr>
          <p:spPr>
            <a:xfrm>
              <a:off x="430376" y="4578943"/>
              <a:ext cx="2410100" cy="952500"/>
            </a:xfrm>
            <a:prstGeom prst="rect">
              <a:avLst/>
            </a:prstGeom>
            <a:noFill/>
          </p:spPr>
          <p:txBody>
            <a:bodyPr wrap="square" lIns="36000" tIns="36000" rIns="36000" bIns="36000" rtlCol="0" anchor="ctr">
              <a:noAutofit/>
            </a:bodyPr>
            <a:lstStyle/>
            <a:p>
              <a:r>
                <a:rPr lang="en-GB" sz="1200" dirty="0"/>
                <a:t>FI identifies the person to be reported, their accounts and collects appropriate data</a:t>
              </a:r>
              <a:r>
                <a:rPr lang="en-GB" sz="1000" dirty="0"/>
                <a:t>.</a:t>
              </a:r>
            </a:p>
          </p:txBody>
        </p:sp>
        <p:sp>
          <p:nvSpPr>
            <p:cNvPr id="35" name="TextBox 41"/>
            <p:cNvSpPr txBox="1"/>
            <p:nvPr/>
          </p:nvSpPr>
          <p:spPr>
            <a:xfrm>
              <a:off x="3145448" y="4573889"/>
              <a:ext cx="1819526" cy="957553"/>
            </a:xfrm>
            <a:prstGeom prst="rect">
              <a:avLst/>
            </a:prstGeom>
            <a:noFill/>
          </p:spPr>
          <p:txBody>
            <a:bodyPr wrap="square" lIns="36000" tIns="36000" rIns="36000" bIns="36000" rtlCol="0" anchor="ctr">
              <a:noAutofit/>
            </a:bodyPr>
            <a:lstStyle/>
            <a:p>
              <a:r>
                <a:rPr lang="en-GB" sz="1200" dirty="0"/>
                <a:t>FI reports the collected data to the Swiss tax authorities</a:t>
              </a:r>
              <a:r>
                <a:rPr lang="en-GB" sz="1000" dirty="0"/>
                <a:t>.</a:t>
              </a:r>
            </a:p>
          </p:txBody>
        </p:sp>
        <p:sp>
          <p:nvSpPr>
            <p:cNvPr id="36" name="TextBox 42"/>
            <p:cNvSpPr txBox="1"/>
            <p:nvPr/>
          </p:nvSpPr>
          <p:spPr>
            <a:xfrm>
              <a:off x="5412594" y="4573889"/>
              <a:ext cx="2933700" cy="952500"/>
            </a:xfrm>
            <a:prstGeom prst="rect">
              <a:avLst/>
            </a:prstGeom>
            <a:noFill/>
          </p:spPr>
          <p:txBody>
            <a:bodyPr wrap="square" lIns="36000" tIns="36000" rIns="36000" bIns="36000" rtlCol="0" anchor="ctr">
              <a:noAutofit/>
            </a:bodyPr>
            <a:lstStyle/>
            <a:p>
              <a:r>
                <a:rPr lang="en-GB" sz="1200" dirty="0"/>
                <a:t>Information exchange between Swiss and foreign tax authorities.</a:t>
              </a:r>
            </a:p>
          </p:txBody>
        </p:sp>
        <p:sp>
          <p:nvSpPr>
            <p:cNvPr id="37" name="Rectangle 43"/>
            <p:cNvSpPr/>
            <p:nvPr/>
          </p:nvSpPr>
          <p:spPr>
            <a:xfrm>
              <a:off x="2840476" y="4622444"/>
              <a:ext cx="252000" cy="8625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CH" sz="1200" dirty="0">
                  <a:solidFill>
                    <a:schemeClr val="bg1"/>
                  </a:solidFill>
                </a:rPr>
                <a:t>2</a:t>
              </a:r>
              <a:endParaRPr lang="en-GB" sz="1200" dirty="0" err="1">
                <a:solidFill>
                  <a:schemeClr val="bg1"/>
                </a:solidFill>
              </a:endParaRPr>
            </a:p>
          </p:txBody>
        </p:sp>
        <p:cxnSp>
          <p:nvCxnSpPr>
            <p:cNvPr id="40" name="Straight Connector 46"/>
            <p:cNvCxnSpPr/>
            <p:nvPr/>
          </p:nvCxnSpPr>
          <p:spPr>
            <a:xfrm>
              <a:off x="4851400" y="2444857"/>
              <a:ext cx="0" cy="206093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sp>
          <p:nvSpPr>
            <p:cNvPr id="41" name="Rectangle 47"/>
            <p:cNvSpPr/>
            <p:nvPr/>
          </p:nvSpPr>
          <p:spPr>
            <a:xfrm>
              <a:off x="166120" y="4623941"/>
              <a:ext cx="252000" cy="8625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CH" sz="1200" dirty="0">
                  <a:solidFill>
                    <a:schemeClr val="bg1"/>
                  </a:solidFill>
                </a:rPr>
                <a:t>1</a:t>
              </a:r>
              <a:endParaRPr lang="en-GB" sz="1200" dirty="0" err="1">
                <a:solidFill>
                  <a:schemeClr val="bg1"/>
                </a:solidFill>
              </a:endParaRPr>
            </a:p>
          </p:txBody>
        </p:sp>
        <p:sp>
          <p:nvSpPr>
            <p:cNvPr id="42" name="Rectangle 48"/>
            <p:cNvSpPr/>
            <p:nvPr/>
          </p:nvSpPr>
          <p:spPr>
            <a:xfrm>
              <a:off x="5160594" y="4623941"/>
              <a:ext cx="252000" cy="86250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CH" sz="1200" dirty="0">
                  <a:solidFill>
                    <a:schemeClr val="bg1"/>
                  </a:solidFill>
                </a:rPr>
                <a:t>3</a:t>
              </a:r>
              <a:endParaRPr lang="en-GB" sz="1200" dirty="0" err="1">
                <a:solidFill>
                  <a:schemeClr val="bg1"/>
                </a:solidFill>
              </a:endParaRPr>
            </a:p>
          </p:txBody>
        </p:sp>
        <p:cxnSp>
          <p:nvCxnSpPr>
            <p:cNvPr id="43" name="Straight Connector 49"/>
            <p:cNvCxnSpPr/>
            <p:nvPr/>
          </p:nvCxnSpPr>
          <p:spPr>
            <a:xfrm>
              <a:off x="160058" y="4545483"/>
              <a:ext cx="8731589" cy="0"/>
            </a:xfrm>
            <a:prstGeom prst="line">
              <a:avLst/>
            </a:prstGeom>
            <a:noFill/>
            <a:ln w="9525">
              <a:solidFill>
                <a:schemeClr val="tx1"/>
              </a:solidFill>
              <a:prstDash val="dash"/>
            </a:ln>
          </p:spPr>
        </p:cxnSp>
      </p:grpSp>
      <p:sp>
        <p:nvSpPr>
          <p:cNvPr id="4" name="Datumsplatzhalter 3"/>
          <p:cNvSpPr>
            <a:spLocks noGrp="1"/>
          </p:cNvSpPr>
          <p:nvPr>
            <p:ph type="dt" sz="half" idx="10"/>
          </p:nvPr>
        </p:nvSpPr>
        <p:spPr/>
        <p:txBody>
          <a:bodyPr/>
          <a:lstStyle/>
          <a:p>
            <a:pPr>
              <a:defRPr/>
            </a:pPr>
            <a:r>
              <a:rPr lang="de-DE"/>
              <a:t>May 25, 2016</a:t>
            </a:r>
            <a:endParaRPr lang="en-US" dirty="0"/>
          </a:p>
        </p:txBody>
      </p:sp>
    </p:spTree>
    <p:extLst>
      <p:ext uri="{BB962C8B-B14F-4D97-AF65-F5344CB8AC3E}">
        <p14:creationId xmlns:p14="http://schemas.microsoft.com/office/powerpoint/2010/main" val="32559254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320172"/>
            <a:ext cx="7191375" cy="1123315"/>
          </a:xfrm>
        </p:spPr>
        <p:txBody>
          <a:bodyPr>
            <a:normAutofit/>
          </a:bodyPr>
          <a:lstStyle/>
          <a:p>
            <a:pPr marL="447675" indent="-447675"/>
            <a:r>
              <a:rPr lang="en-GB" sz="2800" dirty="0"/>
              <a:t>IV.	CRS for trust and trustees </a:t>
            </a:r>
            <a:br>
              <a:rPr lang="en-GB" sz="2800" dirty="0"/>
            </a:br>
            <a:r>
              <a:rPr lang="en-GB" sz="1800" u="sng" dirty="0">
                <a:solidFill>
                  <a:srgbClr val="969696"/>
                </a:solidFill>
              </a:rPr>
              <a:t>The trustee</a:t>
            </a:r>
            <a:r>
              <a:rPr lang="en-GB" sz="1800" dirty="0">
                <a:solidFill>
                  <a:srgbClr val="969696"/>
                </a:solidFill>
              </a:rPr>
              <a:t>: Qualification as Financial Institution</a:t>
            </a:r>
          </a:p>
        </p:txBody>
      </p:sp>
      <p:sp>
        <p:nvSpPr>
          <p:cNvPr id="3" name="Foliennummernplatzhalter 2"/>
          <p:cNvSpPr>
            <a:spLocks noGrp="1"/>
          </p:cNvSpPr>
          <p:nvPr>
            <p:ph type="sldNum" sz="quarter" idx="11"/>
          </p:nvPr>
        </p:nvSpPr>
        <p:spPr/>
        <p:txBody>
          <a:bodyPr/>
          <a:lstStyle/>
          <a:p>
            <a:pPr>
              <a:defRPr/>
            </a:pPr>
            <a:fld id="{345A67B9-564F-476C-8688-C47053602C54}" type="slidenum">
              <a:rPr lang="en-US" smtClean="0"/>
              <a:pPr>
                <a:defRPr/>
              </a:pPr>
              <a:t>19</a:t>
            </a:fld>
            <a:endParaRPr lang="en-US"/>
          </a:p>
        </p:txBody>
      </p:sp>
      <p:sp>
        <p:nvSpPr>
          <p:cNvPr id="38" name="TextBox 6"/>
          <p:cNvSpPr txBox="1"/>
          <p:nvPr/>
        </p:nvSpPr>
        <p:spPr>
          <a:xfrm>
            <a:off x="561975" y="1990441"/>
            <a:ext cx="7742464" cy="3076859"/>
          </a:xfrm>
          <a:prstGeom prst="rect">
            <a:avLst/>
          </a:prstGeom>
          <a:noFill/>
        </p:spPr>
        <p:txBody>
          <a:bodyPr wrap="square" lIns="36000" tIns="36000" rIns="36000" bIns="36000" rtlCol="0">
            <a:noAutofit/>
          </a:bodyPr>
          <a:lstStyle/>
          <a:p>
            <a:endParaRPr lang="en-GB" dirty="0">
              <a:latin typeface="+mn-lt"/>
            </a:endParaRPr>
          </a:p>
          <a:p>
            <a:r>
              <a:rPr lang="en-GB" sz="2000" b="1" dirty="0">
                <a:latin typeface="+mn-lt"/>
              </a:rPr>
              <a:t>Entities that qualify as Financial Institutions:</a:t>
            </a:r>
            <a:br>
              <a:rPr lang="en-GB" sz="2000" b="1" dirty="0">
                <a:solidFill>
                  <a:srgbClr val="405088"/>
                </a:solidFill>
                <a:latin typeface="+mn-lt"/>
              </a:rPr>
            </a:br>
            <a:endParaRPr lang="en-GB" sz="2000" b="1" dirty="0">
              <a:solidFill>
                <a:srgbClr val="405088"/>
              </a:solidFill>
              <a:latin typeface="+mn-lt"/>
            </a:endParaRPr>
          </a:p>
          <a:p>
            <a:pPr marL="285750" indent="-285750">
              <a:buFont typeface="Arial" panose="020B0604020202020204" pitchFamily="34" charset="0"/>
              <a:buChar char="•"/>
            </a:pPr>
            <a:r>
              <a:rPr lang="en-GB" b="1" dirty="0">
                <a:solidFill>
                  <a:srgbClr val="405088"/>
                </a:solidFill>
                <a:latin typeface="+mn-lt"/>
              </a:rPr>
              <a:t>Depository institutions</a:t>
            </a:r>
          </a:p>
          <a:p>
            <a:pPr marL="285750" indent="-285750">
              <a:buFont typeface="Arial" panose="020B0604020202020204" pitchFamily="34" charset="0"/>
              <a:buChar char="•"/>
            </a:pPr>
            <a:r>
              <a:rPr lang="en-GB" b="1" dirty="0">
                <a:solidFill>
                  <a:srgbClr val="405088"/>
                </a:solidFill>
                <a:latin typeface="+mn-lt"/>
              </a:rPr>
              <a:t>Custodial institutions</a:t>
            </a:r>
          </a:p>
          <a:p>
            <a:pPr marL="285750" indent="-285750">
              <a:buFont typeface="Arial" panose="020B0604020202020204" pitchFamily="34" charset="0"/>
              <a:buChar char="•"/>
            </a:pPr>
            <a:r>
              <a:rPr lang="en-GB" b="1" dirty="0">
                <a:solidFill>
                  <a:srgbClr val="405088"/>
                </a:solidFill>
                <a:latin typeface="+mn-lt"/>
              </a:rPr>
              <a:t>Specified insurance companies</a:t>
            </a:r>
            <a:br>
              <a:rPr lang="en-GB" b="1" dirty="0">
                <a:solidFill>
                  <a:srgbClr val="405088"/>
                </a:solidFill>
                <a:latin typeface="+mn-lt"/>
              </a:rPr>
            </a:br>
            <a:endParaRPr lang="en-GB" b="1" dirty="0">
              <a:solidFill>
                <a:srgbClr val="405088"/>
              </a:solidFill>
              <a:latin typeface="+mn-lt"/>
            </a:endParaRPr>
          </a:p>
          <a:p>
            <a:pPr marL="285750" indent="-285750">
              <a:buFont typeface="Arial" panose="020B0604020202020204" pitchFamily="34" charset="0"/>
              <a:buChar char="•"/>
            </a:pPr>
            <a:r>
              <a:rPr lang="en-GB" b="1" dirty="0">
                <a:solidFill>
                  <a:srgbClr val="405088"/>
                </a:solidFill>
                <a:latin typeface="+mn-lt"/>
              </a:rPr>
              <a:t>Investment entities</a:t>
            </a:r>
          </a:p>
          <a:p>
            <a:pPr marL="742950" lvl="1" indent="-285750">
              <a:buFont typeface="Symbol" panose="05050102010706020507" pitchFamily="18" charset="2"/>
              <a:buChar char="-"/>
            </a:pPr>
            <a:r>
              <a:rPr lang="en-GB" dirty="0">
                <a:solidFill>
                  <a:srgbClr val="405088"/>
                </a:solidFill>
                <a:latin typeface="+mn-lt"/>
              </a:rPr>
              <a:t>Entities investing, reinvesting or trading in financial instruments, portfolio management or investing, administrating or managing financial assets</a:t>
            </a:r>
          </a:p>
          <a:p>
            <a:pPr lvl="1"/>
            <a:endParaRPr lang="en-GB" dirty="0">
              <a:solidFill>
                <a:srgbClr val="405088"/>
              </a:solidFill>
              <a:latin typeface="+mn-lt"/>
            </a:endParaRPr>
          </a:p>
        </p:txBody>
      </p:sp>
      <p:grpSp>
        <p:nvGrpSpPr>
          <p:cNvPr id="8" name="Gruppieren 7"/>
          <p:cNvGrpSpPr/>
          <p:nvPr/>
        </p:nvGrpSpPr>
        <p:grpSpPr>
          <a:xfrm>
            <a:off x="1266825" y="5146633"/>
            <a:ext cx="3409950" cy="369332"/>
            <a:chOff x="1323975" y="5489533"/>
            <a:chExt cx="3409950" cy="369332"/>
          </a:xfrm>
        </p:grpSpPr>
        <p:sp>
          <p:nvSpPr>
            <p:cNvPr id="5" name="Pfeil nach rechts 4"/>
            <p:cNvSpPr/>
            <p:nvPr/>
          </p:nvSpPr>
          <p:spPr>
            <a:xfrm>
              <a:off x="1323975" y="5539004"/>
              <a:ext cx="600075" cy="270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6" name="Textfeld 5"/>
            <p:cNvSpPr txBox="1"/>
            <p:nvPr/>
          </p:nvSpPr>
          <p:spPr>
            <a:xfrm>
              <a:off x="2133600" y="5489533"/>
              <a:ext cx="2600325" cy="369332"/>
            </a:xfrm>
            <a:prstGeom prst="rect">
              <a:avLst/>
            </a:prstGeom>
            <a:noFill/>
          </p:spPr>
          <p:txBody>
            <a:bodyPr wrap="square" rtlCol="0">
              <a:spAutoFit/>
            </a:bodyPr>
            <a:lstStyle/>
            <a:p>
              <a:r>
                <a:rPr lang="de-CH" b="1" dirty="0">
                  <a:solidFill>
                    <a:srgbClr val="405088"/>
                  </a:solidFill>
                  <a:latin typeface="+mn-lt"/>
                </a:rPr>
                <a:t>Corporate trustees</a:t>
              </a:r>
            </a:p>
          </p:txBody>
        </p:sp>
      </p:grpSp>
      <p:pic>
        <p:nvPicPr>
          <p:cNvPr id="7" name="Grafik 6"/>
          <p:cNvPicPr>
            <a:picLocks noChangeAspect="1"/>
          </p:cNvPicPr>
          <p:nvPr/>
        </p:nvPicPr>
        <p:blipFill>
          <a:blip r:embed="rId3"/>
          <a:stretch>
            <a:fillRect/>
          </a:stretch>
        </p:blipFill>
        <p:spPr>
          <a:xfrm>
            <a:off x="6605247" y="1219199"/>
            <a:ext cx="2296205" cy="1285875"/>
          </a:xfrm>
          <a:prstGeom prst="rect">
            <a:avLst/>
          </a:prstGeom>
        </p:spPr>
      </p:pic>
      <p:sp>
        <p:nvSpPr>
          <p:cNvPr id="4" name="Datumsplatzhalter 3"/>
          <p:cNvSpPr>
            <a:spLocks noGrp="1"/>
          </p:cNvSpPr>
          <p:nvPr>
            <p:ph type="dt" sz="half" idx="10"/>
          </p:nvPr>
        </p:nvSpPr>
        <p:spPr/>
        <p:txBody>
          <a:bodyPr/>
          <a:lstStyle/>
          <a:p>
            <a:pPr>
              <a:defRPr/>
            </a:pPr>
            <a:r>
              <a:rPr lang="de-DE"/>
              <a:t>May 25, 2016</a:t>
            </a:r>
            <a:endParaRPr lang="en-US" dirty="0"/>
          </a:p>
        </p:txBody>
      </p:sp>
    </p:spTree>
    <p:extLst>
      <p:ext uri="{BB962C8B-B14F-4D97-AF65-F5344CB8AC3E}">
        <p14:creationId xmlns:p14="http://schemas.microsoft.com/office/powerpoint/2010/main" val="867862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9851"/>
            <a:ext cx="6695515" cy="1325563"/>
          </a:xfrm>
        </p:spPr>
        <p:txBody>
          <a:bodyPr>
            <a:normAutofit/>
          </a:bodyPr>
          <a:lstStyle/>
          <a:p>
            <a:r>
              <a:rPr lang="de-DE" sz="2800" dirty="0"/>
              <a:t>Agenda</a:t>
            </a:r>
            <a:endParaRPr lang="en-GB" sz="2800" dirty="0"/>
          </a:p>
        </p:txBody>
      </p:sp>
      <p:graphicFrame>
        <p:nvGraphicFramePr>
          <p:cNvPr id="7" name="Group 29"/>
          <p:cNvGraphicFramePr>
            <a:graphicFrameLocks noGrp="1"/>
          </p:cNvGraphicFramePr>
          <p:nvPr>
            <p:extLst>
              <p:ext uri="{D42A27DB-BD31-4B8C-83A1-F6EECF244321}">
                <p14:modId xmlns:p14="http://schemas.microsoft.com/office/powerpoint/2010/main" val="2607950572"/>
              </p:ext>
            </p:extLst>
          </p:nvPr>
        </p:nvGraphicFramePr>
        <p:xfrm>
          <a:off x="628651" y="1901554"/>
          <a:ext cx="7886700" cy="2518045"/>
        </p:xfrm>
        <a:graphic>
          <a:graphicData uri="http://schemas.openxmlformats.org/drawingml/2006/table">
            <a:tbl>
              <a:tblPr/>
              <a:tblGrid>
                <a:gridCol w="898813">
                  <a:extLst>
                    <a:ext uri="{9D8B030D-6E8A-4147-A177-3AD203B41FA5}">
                      <a16:colId xmlns:a16="http://schemas.microsoft.com/office/drawing/2014/main" val="20000"/>
                    </a:ext>
                  </a:extLst>
                </a:gridCol>
                <a:gridCol w="6987887">
                  <a:extLst>
                    <a:ext uri="{9D8B030D-6E8A-4147-A177-3AD203B41FA5}">
                      <a16:colId xmlns:a16="http://schemas.microsoft.com/office/drawing/2014/main" val="20001"/>
                    </a:ext>
                  </a:extLst>
                </a:gridCol>
              </a:tblGrid>
              <a:tr h="503609">
                <a:tc>
                  <a:txBody>
                    <a:bodyPr/>
                    <a:lstStyle/>
                    <a:p>
                      <a:pPr marL="0" marR="0" lvl="0" indent="0" algn="l" defTabSz="914400" rtl="0" eaLnBrk="0" fontAlgn="base" latinLnBrk="0" hangingPunct="0">
                        <a:lnSpc>
                          <a:spcPct val="100000"/>
                        </a:lnSpc>
                        <a:spcBef>
                          <a:spcPct val="30000"/>
                        </a:spcBef>
                        <a:spcAft>
                          <a:spcPct val="0"/>
                        </a:spcAft>
                        <a:buClr>
                          <a:schemeClr val="accent2"/>
                        </a:buClr>
                        <a:buSzTx/>
                        <a:buFont typeface="Wingdings" pitchFamily="2" charset="2"/>
                        <a:buNone/>
                        <a:tabLst/>
                      </a:pPr>
                      <a:r>
                        <a:rPr kumimoji="0" lang="en-GB" sz="2000" b="1" i="0" u="none" strike="noStrike" cap="none" normalizeH="0" baseline="0" noProof="0" dirty="0">
                          <a:ln>
                            <a:noFill/>
                          </a:ln>
                          <a:solidFill>
                            <a:schemeClr val="bg1"/>
                          </a:solidFill>
                          <a:effectLst/>
                          <a:latin typeface="+mj-lt"/>
                          <a:cs typeface="Arial" charset="0"/>
                        </a:rPr>
                        <a:t>I</a:t>
                      </a:r>
                    </a:p>
                  </a:txBody>
                  <a:tcPr marL="54000" marR="54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285750" marR="0" lvl="0" indent="-285750" algn="l" defTabSz="914400" rtl="0" eaLnBrk="0" fontAlgn="base" latinLnBrk="0" hangingPunct="0">
                        <a:lnSpc>
                          <a:spcPct val="100000"/>
                        </a:lnSpc>
                        <a:spcBef>
                          <a:spcPct val="0"/>
                        </a:spcBef>
                        <a:spcAft>
                          <a:spcPct val="0"/>
                        </a:spcAft>
                        <a:buClr>
                          <a:schemeClr val="accent2"/>
                        </a:buClr>
                        <a:buSzTx/>
                        <a:buFontTx/>
                        <a:buNone/>
                        <a:tabLst/>
                        <a:defRPr/>
                      </a:pPr>
                      <a:r>
                        <a:rPr kumimoji="0" lang="en-GB" sz="2000" b="1" i="0" u="none" strike="noStrike" kern="1200" cap="none" normalizeH="0" baseline="0" noProof="0" dirty="0">
                          <a:ln>
                            <a:noFill/>
                          </a:ln>
                          <a:solidFill>
                            <a:schemeClr val="tx1"/>
                          </a:solidFill>
                          <a:effectLst/>
                          <a:latin typeface="+mj-lt"/>
                          <a:ea typeface="+mn-ea"/>
                          <a:cs typeface="Arial" charset="0"/>
                        </a:rPr>
                        <a:t>Initial situation</a:t>
                      </a:r>
                    </a:p>
                  </a:txBody>
                  <a:tcPr marL="288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0"/>
                  </a:ext>
                </a:extLst>
              </a:tr>
              <a:tr h="503609">
                <a:tc>
                  <a:txBody>
                    <a:bodyPr/>
                    <a:lstStyle/>
                    <a:p>
                      <a:pPr marL="0" marR="0" lvl="0" indent="0" algn="l" defTabSz="914400" rtl="0" eaLnBrk="0" fontAlgn="base" latinLnBrk="0" hangingPunct="0">
                        <a:lnSpc>
                          <a:spcPct val="100000"/>
                        </a:lnSpc>
                        <a:spcBef>
                          <a:spcPct val="30000"/>
                        </a:spcBef>
                        <a:spcAft>
                          <a:spcPct val="0"/>
                        </a:spcAft>
                        <a:buClr>
                          <a:schemeClr val="accent2"/>
                        </a:buClr>
                        <a:buSzTx/>
                        <a:buFont typeface="Wingdings" pitchFamily="2" charset="2"/>
                        <a:buNone/>
                        <a:tabLst/>
                      </a:pPr>
                      <a:r>
                        <a:rPr kumimoji="0" lang="en-GB" sz="2000" b="1" i="0" u="none" strike="noStrike" cap="none" normalizeH="0" baseline="0" noProof="0" dirty="0">
                          <a:ln>
                            <a:noFill/>
                          </a:ln>
                          <a:solidFill>
                            <a:schemeClr val="bg1"/>
                          </a:solidFill>
                          <a:effectLst/>
                          <a:latin typeface="+mj-lt"/>
                          <a:cs typeface="Arial" charset="0"/>
                        </a:rPr>
                        <a:t>II</a:t>
                      </a:r>
                    </a:p>
                  </a:txBody>
                  <a:tcPr marL="54000" marR="54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Tx/>
                        <a:buNone/>
                        <a:tabLst/>
                        <a:defRPr/>
                      </a:pPr>
                      <a:r>
                        <a:rPr kumimoji="0" lang="en-GB" sz="2000" b="1" i="0" u="none" strike="noStrike" kern="1200" cap="none" normalizeH="0" baseline="0" noProof="0" dirty="0">
                          <a:ln>
                            <a:noFill/>
                          </a:ln>
                          <a:solidFill>
                            <a:schemeClr val="tx1"/>
                          </a:solidFill>
                          <a:effectLst/>
                          <a:latin typeface="+mj-lt"/>
                          <a:ea typeface="+mn-ea"/>
                          <a:cs typeface="Arial" charset="0"/>
                        </a:rPr>
                        <a:t>The new supervisory regime</a:t>
                      </a:r>
                    </a:p>
                  </a:txBody>
                  <a:tcPr marL="288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1"/>
                  </a:ext>
                </a:extLst>
              </a:tr>
              <a:tr h="503609">
                <a:tc>
                  <a:txBody>
                    <a:bodyPr/>
                    <a:lstStyle/>
                    <a:p>
                      <a:pPr marL="0" marR="0" lvl="0" indent="0" algn="l" defTabSz="914400" rtl="0" eaLnBrk="0" fontAlgn="base" latinLnBrk="0" hangingPunct="0">
                        <a:lnSpc>
                          <a:spcPct val="100000"/>
                        </a:lnSpc>
                        <a:spcBef>
                          <a:spcPct val="30000"/>
                        </a:spcBef>
                        <a:spcAft>
                          <a:spcPct val="0"/>
                        </a:spcAft>
                        <a:buClr>
                          <a:schemeClr val="accent2"/>
                        </a:buClr>
                        <a:buSzTx/>
                        <a:buFont typeface="Wingdings" pitchFamily="2" charset="2"/>
                        <a:buNone/>
                        <a:tabLst/>
                      </a:pPr>
                      <a:r>
                        <a:rPr kumimoji="0" lang="en-GB" sz="2000" b="1" i="0" u="none" strike="noStrike" cap="none" normalizeH="0" baseline="0" noProof="0" dirty="0">
                          <a:ln>
                            <a:noFill/>
                          </a:ln>
                          <a:solidFill>
                            <a:schemeClr val="bg1"/>
                          </a:solidFill>
                          <a:effectLst/>
                          <a:latin typeface="+mj-lt"/>
                          <a:cs typeface="Arial" charset="0"/>
                        </a:rPr>
                        <a:t>III</a:t>
                      </a:r>
                    </a:p>
                  </a:txBody>
                  <a:tcPr marL="54000" marR="54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Tx/>
                        <a:buNone/>
                        <a:tabLst/>
                        <a:defRPr/>
                      </a:pPr>
                      <a:r>
                        <a:rPr kumimoji="0" lang="en-GB" sz="2000" b="1" i="0" u="none" strike="noStrike" kern="1200" cap="none" normalizeH="0" baseline="0" noProof="0" dirty="0">
                          <a:ln>
                            <a:noFill/>
                          </a:ln>
                          <a:solidFill>
                            <a:schemeClr val="tx1"/>
                          </a:solidFill>
                          <a:effectLst/>
                          <a:latin typeface="+mn-lt"/>
                          <a:ea typeface="+mn-ea"/>
                          <a:cs typeface="Arial" charset="0"/>
                        </a:rPr>
                        <a:t>Serious tax offences as predicate offence to money laundering</a:t>
                      </a:r>
                    </a:p>
                  </a:txBody>
                  <a:tcPr marL="288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2"/>
                  </a:ext>
                </a:extLst>
              </a:tr>
              <a:tr h="503609">
                <a:tc>
                  <a:txBody>
                    <a:bodyPr/>
                    <a:lstStyle/>
                    <a:p>
                      <a:pPr marL="0" marR="0" lvl="0" indent="0" algn="l" defTabSz="914400" rtl="0" eaLnBrk="0" fontAlgn="base" latinLnBrk="0" hangingPunct="0">
                        <a:lnSpc>
                          <a:spcPct val="100000"/>
                        </a:lnSpc>
                        <a:spcBef>
                          <a:spcPct val="30000"/>
                        </a:spcBef>
                        <a:spcAft>
                          <a:spcPct val="0"/>
                        </a:spcAft>
                        <a:buClr>
                          <a:schemeClr val="accent2"/>
                        </a:buClr>
                        <a:buSzTx/>
                        <a:buFont typeface="Wingdings" pitchFamily="2" charset="2"/>
                        <a:buNone/>
                        <a:tabLst/>
                      </a:pPr>
                      <a:r>
                        <a:rPr kumimoji="0" lang="en-GB" sz="2000" b="1" i="0" u="none" strike="noStrike" cap="none" normalizeH="0" baseline="0" noProof="0" dirty="0">
                          <a:ln>
                            <a:noFill/>
                          </a:ln>
                          <a:solidFill>
                            <a:schemeClr val="bg1"/>
                          </a:solidFill>
                          <a:effectLst/>
                          <a:latin typeface="+mj-lt"/>
                          <a:cs typeface="Arial" charset="0"/>
                        </a:rPr>
                        <a:t>IV</a:t>
                      </a:r>
                    </a:p>
                  </a:txBody>
                  <a:tcPr marL="54000" marR="54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defRPr/>
                      </a:pPr>
                      <a:r>
                        <a:rPr kumimoji="0" lang="en-GB" sz="2000" b="1" i="0" u="none" strike="noStrike" cap="none" normalizeH="0" baseline="0" noProof="0" dirty="0">
                          <a:ln>
                            <a:noFill/>
                          </a:ln>
                          <a:solidFill>
                            <a:schemeClr val="tx1"/>
                          </a:solidFill>
                          <a:effectLst/>
                          <a:latin typeface="+mj-lt"/>
                          <a:cs typeface="Arial" charset="0"/>
                        </a:rPr>
                        <a:t>CRS for trusts and trustees</a:t>
                      </a:r>
                    </a:p>
                  </a:txBody>
                  <a:tcPr marL="288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3"/>
                  </a:ext>
                </a:extLst>
              </a:tr>
              <a:tr h="503609">
                <a:tc>
                  <a:txBody>
                    <a:bodyPr/>
                    <a:lstStyle/>
                    <a:p>
                      <a:pPr marL="0" marR="0" lvl="0" indent="0" algn="l" defTabSz="914400" rtl="0" eaLnBrk="0" fontAlgn="base" latinLnBrk="0" hangingPunct="0">
                        <a:lnSpc>
                          <a:spcPct val="100000"/>
                        </a:lnSpc>
                        <a:spcBef>
                          <a:spcPct val="30000"/>
                        </a:spcBef>
                        <a:spcAft>
                          <a:spcPct val="0"/>
                        </a:spcAft>
                        <a:buClr>
                          <a:schemeClr val="accent2"/>
                        </a:buClr>
                        <a:buSzTx/>
                        <a:buFont typeface="Wingdings" pitchFamily="2" charset="2"/>
                        <a:buNone/>
                        <a:tabLst/>
                      </a:pPr>
                      <a:r>
                        <a:rPr kumimoji="0" lang="en-GB" sz="2000" b="1" i="0" u="none" strike="noStrike" cap="none" normalizeH="0" baseline="0" noProof="0" dirty="0">
                          <a:ln>
                            <a:noFill/>
                          </a:ln>
                          <a:solidFill>
                            <a:schemeClr val="bg1"/>
                          </a:solidFill>
                          <a:effectLst/>
                          <a:latin typeface="+mj-lt"/>
                          <a:cs typeface="Arial" charset="0"/>
                        </a:rPr>
                        <a:t>V</a:t>
                      </a:r>
                    </a:p>
                  </a:txBody>
                  <a:tcPr marL="54000" marR="54000" marT="46800" marB="46800" anchor="ctr" anchorCtr="1"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0" fontAlgn="base" latinLnBrk="0" hangingPunct="0">
                        <a:lnSpc>
                          <a:spcPct val="100000"/>
                        </a:lnSpc>
                        <a:spcBef>
                          <a:spcPct val="0"/>
                        </a:spcBef>
                        <a:spcAft>
                          <a:spcPct val="0"/>
                        </a:spcAft>
                        <a:buClr>
                          <a:schemeClr val="accent2"/>
                        </a:buClr>
                        <a:buSzTx/>
                        <a:buFont typeface="Wingdings" pitchFamily="2" charset="2"/>
                        <a:buNone/>
                        <a:tabLst/>
                        <a:defRPr/>
                      </a:pPr>
                      <a:r>
                        <a:rPr kumimoji="0" lang="en-GB" sz="2000" b="1" i="0" u="none" strike="noStrike" cap="none" normalizeH="0" baseline="0" noProof="0" dirty="0">
                          <a:ln>
                            <a:noFill/>
                          </a:ln>
                          <a:solidFill>
                            <a:schemeClr val="tx1"/>
                          </a:solidFill>
                          <a:effectLst/>
                          <a:latin typeface="+mj-lt"/>
                          <a:cs typeface="Arial" charset="0"/>
                        </a:rPr>
                        <a:t>Concluding remarks</a:t>
                      </a:r>
                    </a:p>
                  </a:txBody>
                  <a:tcPr marL="288000" marR="90000" marT="46800" marB="46800" anchor="ctr" horzOverflow="overflow">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10004"/>
                  </a:ext>
                </a:extLst>
              </a:tr>
            </a:tbl>
          </a:graphicData>
        </a:graphic>
      </p:graphicFrame>
      <p:sp>
        <p:nvSpPr>
          <p:cNvPr id="3" name="Foliennummernplatzhalter 2"/>
          <p:cNvSpPr>
            <a:spLocks noGrp="1"/>
          </p:cNvSpPr>
          <p:nvPr>
            <p:ph type="sldNum" sz="quarter" idx="11"/>
          </p:nvPr>
        </p:nvSpPr>
        <p:spPr/>
        <p:txBody>
          <a:bodyPr/>
          <a:lstStyle/>
          <a:p>
            <a:pPr>
              <a:defRPr/>
            </a:pPr>
            <a:fld id="{345A67B9-564F-476C-8688-C47053602C54}" type="slidenum">
              <a:rPr lang="en-US" smtClean="0"/>
              <a:pPr>
                <a:defRPr/>
              </a:pPr>
              <a:t>2</a:t>
            </a:fld>
            <a:endParaRPr lang="en-US" dirty="0"/>
          </a:p>
        </p:txBody>
      </p:sp>
      <p:sp>
        <p:nvSpPr>
          <p:cNvPr id="4" name="Datumsplatzhalter 3"/>
          <p:cNvSpPr>
            <a:spLocks noGrp="1"/>
          </p:cNvSpPr>
          <p:nvPr>
            <p:ph type="dt" sz="half" idx="10"/>
          </p:nvPr>
        </p:nvSpPr>
        <p:spPr/>
        <p:txBody>
          <a:bodyPr/>
          <a:lstStyle/>
          <a:p>
            <a:pPr>
              <a:defRPr/>
            </a:pPr>
            <a:r>
              <a:rPr lang="de-DE"/>
              <a:t>May 25, 2016</a:t>
            </a:r>
            <a:endParaRPr lang="en-US" dirty="0"/>
          </a:p>
        </p:txBody>
      </p:sp>
    </p:spTree>
    <p:extLst>
      <p:ext uri="{BB962C8B-B14F-4D97-AF65-F5344CB8AC3E}">
        <p14:creationId xmlns:p14="http://schemas.microsoft.com/office/powerpoint/2010/main" val="28189267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320172"/>
            <a:ext cx="7191375" cy="1123315"/>
          </a:xfrm>
        </p:spPr>
        <p:txBody>
          <a:bodyPr>
            <a:normAutofit/>
          </a:bodyPr>
          <a:lstStyle/>
          <a:p>
            <a:pPr marL="447675" indent="-447675"/>
            <a:r>
              <a:rPr lang="en-GB" sz="2800" dirty="0"/>
              <a:t>IV.	CRS for trust and trustees </a:t>
            </a:r>
            <a:br>
              <a:rPr lang="en-GB" sz="2800" dirty="0"/>
            </a:br>
            <a:r>
              <a:rPr lang="en-GB" sz="1800" u="sng" dirty="0">
                <a:solidFill>
                  <a:srgbClr val="969696"/>
                </a:solidFill>
              </a:rPr>
              <a:t>The Trust:</a:t>
            </a:r>
            <a:r>
              <a:rPr lang="en-GB" sz="1800" dirty="0">
                <a:solidFill>
                  <a:srgbClr val="969696"/>
                </a:solidFill>
              </a:rPr>
              <a:t> Qualification as Financial Institution</a:t>
            </a:r>
          </a:p>
        </p:txBody>
      </p:sp>
      <p:sp>
        <p:nvSpPr>
          <p:cNvPr id="3" name="Foliennummernplatzhalter 2"/>
          <p:cNvSpPr>
            <a:spLocks noGrp="1"/>
          </p:cNvSpPr>
          <p:nvPr>
            <p:ph type="sldNum" sz="quarter" idx="11"/>
          </p:nvPr>
        </p:nvSpPr>
        <p:spPr/>
        <p:txBody>
          <a:bodyPr/>
          <a:lstStyle/>
          <a:p>
            <a:pPr>
              <a:defRPr/>
            </a:pPr>
            <a:fld id="{345A67B9-564F-476C-8688-C47053602C54}" type="slidenum">
              <a:rPr lang="en-US" smtClean="0"/>
              <a:pPr>
                <a:defRPr/>
              </a:pPr>
              <a:t>20</a:t>
            </a:fld>
            <a:endParaRPr lang="en-US"/>
          </a:p>
        </p:txBody>
      </p:sp>
      <p:sp>
        <p:nvSpPr>
          <p:cNvPr id="38" name="TextBox 6"/>
          <p:cNvSpPr txBox="1"/>
          <p:nvPr/>
        </p:nvSpPr>
        <p:spPr>
          <a:xfrm>
            <a:off x="561975" y="2477071"/>
            <a:ext cx="7742464" cy="3196654"/>
          </a:xfrm>
          <a:prstGeom prst="rect">
            <a:avLst/>
          </a:prstGeom>
          <a:noFill/>
        </p:spPr>
        <p:txBody>
          <a:bodyPr wrap="square" lIns="36000" tIns="36000" rIns="36000" bIns="36000" rtlCol="0">
            <a:noAutofit/>
          </a:bodyPr>
          <a:lstStyle/>
          <a:p>
            <a:endParaRPr lang="en-GB" dirty="0">
              <a:latin typeface="+mn-lt"/>
            </a:endParaRPr>
          </a:p>
          <a:p>
            <a:r>
              <a:rPr lang="en-GB" sz="2000" b="1" dirty="0">
                <a:solidFill>
                  <a:srgbClr val="405088"/>
                </a:solidFill>
                <a:latin typeface="+mn-lt"/>
              </a:rPr>
              <a:t>Trust qualifies as</a:t>
            </a:r>
            <a:r>
              <a:rPr lang="en-GB" sz="2000" b="1" dirty="0">
                <a:solidFill>
                  <a:srgbClr val="FF0000"/>
                </a:solidFill>
                <a:latin typeface="+mn-lt"/>
              </a:rPr>
              <a:t> </a:t>
            </a:r>
            <a:r>
              <a:rPr lang="en-GB" sz="2000" b="1" dirty="0">
                <a:solidFill>
                  <a:srgbClr val="405088"/>
                </a:solidFill>
                <a:latin typeface="+mn-lt"/>
              </a:rPr>
              <a:t>a Financial Institution if:</a:t>
            </a:r>
            <a:br>
              <a:rPr lang="en-GB" sz="2000" b="1" dirty="0">
                <a:solidFill>
                  <a:srgbClr val="405088"/>
                </a:solidFill>
                <a:latin typeface="+mn-lt"/>
              </a:rPr>
            </a:br>
            <a:endParaRPr lang="en-GB" sz="2000" b="1" dirty="0">
              <a:solidFill>
                <a:srgbClr val="405088"/>
              </a:solidFill>
              <a:latin typeface="+mn-lt"/>
            </a:endParaRPr>
          </a:p>
          <a:p>
            <a:pPr marL="285750" indent="-285750">
              <a:buFont typeface="Arial" panose="020B0604020202020204" pitchFamily="34" charset="0"/>
              <a:buChar char="•"/>
            </a:pPr>
            <a:r>
              <a:rPr lang="en-US" dirty="0">
                <a:solidFill>
                  <a:srgbClr val="405088"/>
                </a:solidFill>
                <a:latin typeface="+mn-lt"/>
              </a:rPr>
              <a:t>the trust or its financial assets are </a:t>
            </a:r>
            <a:r>
              <a:rPr lang="en-US" b="1" u="sng" dirty="0">
                <a:solidFill>
                  <a:srgbClr val="405088"/>
                </a:solidFill>
                <a:latin typeface="+mn-lt"/>
              </a:rPr>
              <a:t>professionally managed</a:t>
            </a:r>
            <a:r>
              <a:rPr lang="en-US" dirty="0">
                <a:solidFill>
                  <a:srgbClr val="405088"/>
                </a:solidFill>
                <a:latin typeface="+mn-lt"/>
              </a:rPr>
              <a:t>, </a:t>
            </a:r>
            <a:r>
              <a:rPr lang="en-US" dirty="0">
                <a:latin typeface="+mn-lt"/>
              </a:rPr>
              <a:t>e.g.</a:t>
            </a:r>
            <a:r>
              <a:rPr lang="en-US" dirty="0">
                <a:solidFill>
                  <a:srgbClr val="FF0000"/>
                </a:solidFill>
                <a:latin typeface="+mn-lt"/>
              </a:rPr>
              <a:t> </a:t>
            </a:r>
            <a:r>
              <a:rPr lang="en-US" dirty="0">
                <a:solidFill>
                  <a:srgbClr val="405088"/>
                </a:solidFill>
                <a:latin typeface="+mn-lt"/>
              </a:rPr>
              <a:t>by a corporate trustee qualifying </a:t>
            </a:r>
            <a:r>
              <a:rPr lang="en-US" dirty="0">
                <a:latin typeface="+mn-lt"/>
              </a:rPr>
              <a:t>as a </a:t>
            </a:r>
            <a:r>
              <a:rPr lang="en-US" dirty="0">
                <a:solidFill>
                  <a:srgbClr val="405088"/>
                </a:solidFill>
                <a:latin typeface="+mn-lt"/>
              </a:rPr>
              <a:t>financial institution; and</a:t>
            </a:r>
            <a:br>
              <a:rPr lang="en-US" dirty="0">
                <a:solidFill>
                  <a:srgbClr val="405088"/>
                </a:solidFill>
                <a:latin typeface="+mn-lt"/>
              </a:rPr>
            </a:br>
            <a:endParaRPr lang="en-GB" dirty="0">
              <a:solidFill>
                <a:srgbClr val="405088"/>
              </a:solidFill>
              <a:latin typeface="+mn-lt"/>
            </a:endParaRPr>
          </a:p>
          <a:p>
            <a:pPr marL="285750" indent="-285750">
              <a:buFont typeface="Arial" panose="020B0604020202020204" pitchFamily="34" charset="0"/>
              <a:buChar char="•"/>
            </a:pPr>
            <a:r>
              <a:rPr lang="en-GB" dirty="0">
                <a:solidFill>
                  <a:srgbClr val="405088"/>
                </a:solidFill>
                <a:latin typeface="+mn-lt"/>
              </a:rPr>
              <a:t>the trust's gross income primarily results from trading, investment, or re-investment of financial assets. </a:t>
            </a:r>
          </a:p>
          <a:p>
            <a:endParaRPr lang="en-GB" i="1" dirty="0">
              <a:solidFill>
                <a:srgbClr val="405088"/>
              </a:solidFill>
              <a:latin typeface="+mn-lt"/>
            </a:endParaRPr>
          </a:p>
          <a:p>
            <a:r>
              <a:rPr lang="en-GB" i="1" dirty="0">
                <a:solidFill>
                  <a:srgbClr val="405088"/>
                </a:solidFill>
                <a:latin typeface="+mn-lt"/>
              </a:rPr>
              <a:t>(otherwise: the trust qualifies </a:t>
            </a:r>
            <a:r>
              <a:rPr lang="en-GB" i="1" dirty="0">
                <a:latin typeface="+mn-lt"/>
              </a:rPr>
              <a:t>as a passive </a:t>
            </a:r>
            <a:r>
              <a:rPr lang="en-GB" i="1" dirty="0">
                <a:solidFill>
                  <a:srgbClr val="405088"/>
                </a:solidFill>
                <a:latin typeface="+mn-lt"/>
              </a:rPr>
              <a:t>NFE)</a:t>
            </a:r>
          </a:p>
          <a:p>
            <a:endParaRPr lang="en-GB" dirty="0">
              <a:solidFill>
                <a:srgbClr val="405088"/>
              </a:solidFill>
              <a:latin typeface="+mn-lt"/>
            </a:endParaRPr>
          </a:p>
        </p:txBody>
      </p:sp>
      <p:pic>
        <p:nvPicPr>
          <p:cNvPr id="4" name="Grafik 3"/>
          <p:cNvPicPr>
            <a:picLocks noChangeAspect="1"/>
          </p:cNvPicPr>
          <p:nvPr/>
        </p:nvPicPr>
        <p:blipFill>
          <a:blip r:embed="rId3"/>
          <a:stretch>
            <a:fillRect/>
          </a:stretch>
        </p:blipFill>
        <p:spPr>
          <a:xfrm>
            <a:off x="7259003" y="1319784"/>
            <a:ext cx="1388744" cy="1157287"/>
          </a:xfrm>
          <a:prstGeom prst="rect">
            <a:avLst/>
          </a:prstGeom>
        </p:spPr>
      </p:pic>
      <p:sp>
        <p:nvSpPr>
          <p:cNvPr id="5" name="Datumsplatzhalter 4"/>
          <p:cNvSpPr>
            <a:spLocks noGrp="1"/>
          </p:cNvSpPr>
          <p:nvPr>
            <p:ph type="dt" sz="half" idx="10"/>
          </p:nvPr>
        </p:nvSpPr>
        <p:spPr/>
        <p:txBody>
          <a:bodyPr/>
          <a:lstStyle/>
          <a:p>
            <a:pPr>
              <a:defRPr/>
            </a:pPr>
            <a:r>
              <a:rPr lang="de-DE"/>
              <a:t>May 25, 2016</a:t>
            </a:r>
            <a:endParaRPr lang="en-US" dirty="0"/>
          </a:p>
        </p:txBody>
      </p:sp>
    </p:spTree>
    <p:extLst>
      <p:ext uri="{BB962C8B-B14F-4D97-AF65-F5344CB8AC3E}">
        <p14:creationId xmlns:p14="http://schemas.microsoft.com/office/powerpoint/2010/main" val="1146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320172"/>
            <a:ext cx="7191375" cy="1123315"/>
          </a:xfrm>
        </p:spPr>
        <p:txBody>
          <a:bodyPr>
            <a:normAutofit/>
          </a:bodyPr>
          <a:lstStyle/>
          <a:p>
            <a:pPr marL="447675" indent="-447675"/>
            <a:r>
              <a:rPr lang="en-GB" sz="2800" dirty="0"/>
              <a:t>IV.	CRS for trust and trustees </a:t>
            </a:r>
            <a:br>
              <a:rPr lang="en-GB" sz="2800" dirty="0"/>
            </a:br>
            <a:r>
              <a:rPr lang="en-GB" sz="1800" dirty="0">
                <a:solidFill>
                  <a:srgbClr val="969696"/>
                </a:solidFill>
              </a:rPr>
              <a:t>The Trust: reporting financial institution?</a:t>
            </a:r>
          </a:p>
        </p:txBody>
      </p:sp>
      <p:sp>
        <p:nvSpPr>
          <p:cNvPr id="3" name="Foliennummernplatzhalter 2"/>
          <p:cNvSpPr>
            <a:spLocks noGrp="1"/>
          </p:cNvSpPr>
          <p:nvPr>
            <p:ph type="sldNum" sz="quarter" idx="11"/>
          </p:nvPr>
        </p:nvSpPr>
        <p:spPr/>
        <p:txBody>
          <a:bodyPr/>
          <a:lstStyle/>
          <a:p>
            <a:pPr>
              <a:defRPr/>
            </a:pPr>
            <a:fld id="{345A67B9-564F-476C-8688-C47053602C54}" type="slidenum">
              <a:rPr lang="en-US" smtClean="0"/>
              <a:pPr>
                <a:defRPr/>
              </a:pPr>
              <a:t>21</a:t>
            </a:fld>
            <a:endParaRPr lang="en-US"/>
          </a:p>
        </p:txBody>
      </p:sp>
      <p:sp>
        <p:nvSpPr>
          <p:cNvPr id="38" name="TextBox 6"/>
          <p:cNvSpPr txBox="1"/>
          <p:nvPr/>
        </p:nvSpPr>
        <p:spPr>
          <a:xfrm>
            <a:off x="561975" y="1734121"/>
            <a:ext cx="7742464" cy="2904554"/>
          </a:xfrm>
          <a:prstGeom prst="rect">
            <a:avLst/>
          </a:prstGeom>
          <a:noFill/>
        </p:spPr>
        <p:txBody>
          <a:bodyPr wrap="square" lIns="36000" tIns="36000" rIns="36000" bIns="36000" rtlCol="0">
            <a:noAutofit/>
          </a:bodyPr>
          <a:lstStyle/>
          <a:p>
            <a:endParaRPr lang="en-GB" dirty="0">
              <a:latin typeface="+mn-lt"/>
            </a:endParaRPr>
          </a:p>
          <a:p>
            <a:r>
              <a:rPr lang="en-GB" sz="2000" b="1" dirty="0">
                <a:solidFill>
                  <a:srgbClr val="405088"/>
                </a:solidFill>
                <a:latin typeface="+mn-lt"/>
              </a:rPr>
              <a:t>Trust qualifies as </a:t>
            </a:r>
            <a:r>
              <a:rPr lang="en-GB" sz="2000" b="1" u="sng" dirty="0">
                <a:solidFill>
                  <a:srgbClr val="405088"/>
                </a:solidFill>
                <a:latin typeface="+mn-lt"/>
              </a:rPr>
              <a:t>Reporting</a:t>
            </a:r>
            <a:r>
              <a:rPr lang="en-GB" sz="2000" b="1" dirty="0">
                <a:solidFill>
                  <a:srgbClr val="405088"/>
                </a:solidFill>
                <a:latin typeface="+mn-lt"/>
              </a:rPr>
              <a:t> Financial Institution if:</a:t>
            </a:r>
            <a:br>
              <a:rPr lang="en-GB" sz="2000" b="1" dirty="0">
                <a:solidFill>
                  <a:srgbClr val="405088"/>
                </a:solidFill>
                <a:latin typeface="+mn-lt"/>
              </a:rPr>
            </a:br>
            <a:endParaRPr lang="en-GB" sz="2000" b="1" dirty="0">
              <a:solidFill>
                <a:srgbClr val="405088"/>
              </a:solidFill>
              <a:latin typeface="+mn-lt"/>
            </a:endParaRPr>
          </a:p>
          <a:p>
            <a:pPr marL="285750" indent="-285750">
              <a:buFont typeface="Arial" panose="020B0604020202020204" pitchFamily="34" charset="0"/>
              <a:buChar char="•"/>
            </a:pPr>
            <a:r>
              <a:rPr lang="en-US" dirty="0">
                <a:solidFill>
                  <a:srgbClr val="405088"/>
                </a:solidFill>
                <a:latin typeface="+mn-lt"/>
              </a:rPr>
              <a:t>the trust is resident in a Participating Jurisdiction;</a:t>
            </a:r>
          </a:p>
          <a:p>
            <a:pPr marL="742950" lvl="1" indent="-285750">
              <a:buFont typeface="Symbol" panose="05050102010706020507" pitchFamily="18" charset="2"/>
              <a:buChar char="-"/>
            </a:pPr>
            <a:r>
              <a:rPr lang="en-US" dirty="0">
                <a:solidFill>
                  <a:srgbClr val="405088"/>
                </a:solidFill>
                <a:latin typeface="+mn-lt"/>
              </a:rPr>
              <a:t>it will be considered to be resident where the trustee(s</a:t>
            </a:r>
            <a:r>
              <a:rPr lang="en-US">
                <a:solidFill>
                  <a:srgbClr val="405088"/>
                </a:solidFill>
                <a:latin typeface="+mn-lt"/>
              </a:rPr>
              <a:t>) is (are) </a:t>
            </a:r>
            <a:r>
              <a:rPr lang="en-US" dirty="0">
                <a:solidFill>
                  <a:srgbClr val="405088"/>
                </a:solidFill>
                <a:latin typeface="+mn-lt"/>
              </a:rPr>
              <a:t>resident </a:t>
            </a:r>
            <a:br>
              <a:rPr lang="en-US" dirty="0">
                <a:solidFill>
                  <a:srgbClr val="405088"/>
                </a:solidFill>
                <a:latin typeface="+mn-lt"/>
              </a:rPr>
            </a:br>
            <a:r>
              <a:rPr lang="en-US" dirty="0">
                <a:solidFill>
                  <a:srgbClr val="405088"/>
                </a:solidFill>
                <a:latin typeface="+mn-lt"/>
              </a:rPr>
              <a:t>(could be more than one!</a:t>
            </a:r>
            <a:r>
              <a:rPr lang="en-US" dirty="0">
                <a:solidFill>
                  <a:srgbClr val="405088"/>
                </a:solidFill>
              </a:rPr>
              <a:t> </a:t>
            </a:r>
            <a:r>
              <a:rPr lang="en-US" dirty="0">
                <a:solidFill>
                  <a:srgbClr val="405088"/>
                </a:solidFill>
                <a:latin typeface="+mn-lt"/>
              </a:rPr>
              <a:t>Multiple reports possible!)</a:t>
            </a:r>
          </a:p>
          <a:p>
            <a:pPr marL="285750" indent="-285750">
              <a:buFont typeface="Arial" panose="020B0604020202020204" pitchFamily="34" charset="0"/>
              <a:buChar char="•"/>
            </a:pPr>
            <a:r>
              <a:rPr lang="en-US" dirty="0">
                <a:solidFill>
                  <a:srgbClr val="405088"/>
                </a:solidFill>
                <a:latin typeface="+mn-lt"/>
              </a:rPr>
              <a:t>and does </a:t>
            </a:r>
            <a:r>
              <a:rPr lang="en-US" dirty="0">
                <a:latin typeface="+mn-lt"/>
              </a:rPr>
              <a:t>not qualify as a </a:t>
            </a:r>
            <a:r>
              <a:rPr lang="en-US" dirty="0">
                <a:solidFill>
                  <a:srgbClr val="405088"/>
                </a:solidFill>
                <a:latin typeface="+mn-lt"/>
              </a:rPr>
              <a:t>Non-Reporting Financial Institution:</a:t>
            </a:r>
          </a:p>
          <a:p>
            <a:pPr marL="742950" lvl="1" indent="-285750">
              <a:buFont typeface="Symbol" panose="05050102010706020507" pitchFamily="18" charset="2"/>
              <a:buChar char="-"/>
            </a:pPr>
            <a:r>
              <a:rPr lang="en-US" dirty="0">
                <a:solidFill>
                  <a:srgbClr val="405088"/>
                </a:solidFill>
                <a:latin typeface="+mn-lt"/>
              </a:rPr>
              <a:t>where the trustee itself is a Reporting Financial Institution and undertakes all information reporting in respect of all Reportable Accounts of the trust (trustee documented trust)</a:t>
            </a:r>
            <a:endParaRPr lang="en-GB" dirty="0">
              <a:solidFill>
                <a:srgbClr val="405088"/>
              </a:solidFill>
              <a:latin typeface="+mn-lt"/>
            </a:endParaRPr>
          </a:p>
        </p:txBody>
      </p:sp>
      <p:grpSp>
        <p:nvGrpSpPr>
          <p:cNvPr id="5" name="Gruppieren 4"/>
          <p:cNvGrpSpPr/>
          <p:nvPr/>
        </p:nvGrpSpPr>
        <p:grpSpPr>
          <a:xfrm>
            <a:off x="690561" y="5104368"/>
            <a:ext cx="5767389" cy="646331"/>
            <a:chOff x="1323975" y="5489533"/>
            <a:chExt cx="3951627" cy="646331"/>
          </a:xfrm>
        </p:grpSpPr>
        <p:sp>
          <p:nvSpPr>
            <p:cNvPr id="6" name="Pfeil nach rechts 5"/>
            <p:cNvSpPr/>
            <p:nvPr/>
          </p:nvSpPr>
          <p:spPr>
            <a:xfrm>
              <a:off x="1323975" y="5748554"/>
              <a:ext cx="600075" cy="27039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7" name="Textfeld 6"/>
            <p:cNvSpPr txBox="1"/>
            <p:nvPr/>
          </p:nvSpPr>
          <p:spPr>
            <a:xfrm>
              <a:off x="2133600" y="5489533"/>
              <a:ext cx="3142002" cy="646331"/>
            </a:xfrm>
            <a:prstGeom prst="rect">
              <a:avLst/>
            </a:prstGeom>
            <a:noFill/>
          </p:spPr>
          <p:txBody>
            <a:bodyPr wrap="square" rtlCol="0">
              <a:spAutoFit/>
            </a:bodyPr>
            <a:lstStyle/>
            <a:p>
              <a:r>
                <a:rPr lang="en-GB" b="1" dirty="0">
                  <a:solidFill>
                    <a:srgbClr val="405088"/>
                  </a:solidFill>
                  <a:latin typeface="+mn-lt"/>
                </a:rPr>
                <a:t>Trustee </a:t>
              </a:r>
              <a:r>
                <a:rPr lang="en-GB" b="1" dirty="0">
                  <a:latin typeface="+mn-lt"/>
                </a:rPr>
                <a:t>is the reporting institution for the trust (and not the bank where the assets are held</a:t>
              </a:r>
              <a:r>
                <a:rPr lang="en-GB" b="1" dirty="0">
                  <a:solidFill>
                    <a:srgbClr val="405088"/>
                  </a:solidFill>
                  <a:latin typeface="+mn-lt"/>
                </a:rPr>
                <a:t>)</a:t>
              </a:r>
            </a:p>
          </p:txBody>
        </p:sp>
      </p:grpSp>
      <p:pic>
        <p:nvPicPr>
          <p:cNvPr id="4" name="Grafik 3"/>
          <p:cNvPicPr>
            <a:picLocks noChangeAspect="1"/>
          </p:cNvPicPr>
          <p:nvPr/>
        </p:nvPicPr>
        <p:blipFill>
          <a:blip r:embed="rId3"/>
          <a:stretch>
            <a:fillRect/>
          </a:stretch>
        </p:blipFill>
        <p:spPr>
          <a:xfrm>
            <a:off x="7486650" y="1060227"/>
            <a:ext cx="1366837" cy="1366837"/>
          </a:xfrm>
          <a:prstGeom prst="rect">
            <a:avLst/>
          </a:prstGeom>
        </p:spPr>
      </p:pic>
      <p:sp>
        <p:nvSpPr>
          <p:cNvPr id="8" name="Datumsplatzhalter 7"/>
          <p:cNvSpPr>
            <a:spLocks noGrp="1"/>
          </p:cNvSpPr>
          <p:nvPr>
            <p:ph type="dt" sz="half" idx="10"/>
          </p:nvPr>
        </p:nvSpPr>
        <p:spPr/>
        <p:txBody>
          <a:bodyPr/>
          <a:lstStyle/>
          <a:p>
            <a:pPr>
              <a:defRPr/>
            </a:pPr>
            <a:r>
              <a:rPr lang="de-DE"/>
              <a:t>May 25, 2016</a:t>
            </a:r>
            <a:endParaRPr lang="en-US" dirty="0"/>
          </a:p>
        </p:txBody>
      </p:sp>
    </p:spTree>
    <p:extLst>
      <p:ext uri="{BB962C8B-B14F-4D97-AF65-F5344CB8AC3E}">
        <p14:creationId xmlns:p14="http://schemas.microsoft.com/office/powerpoint/2010/main" val="89275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320172"/>
            <a:ext cx="7191375" cy="1123315"/>
          </a:xfrm>
        </p:spPr>
        <p:txBody>
          <a:bodyPr>
            <a:normAutofit/>
          </a:bodyPr>
          <a:lstStyle/>
          <a:p>
            <a:pPr marL="447675" indent="-447675"/>
            <a:r>
              <a:rPr lang="en-GB" sz="2800" dirty="0"/>
              <a:t>IV.	CRS for trust and trustees </a:t>
            </a:r>
            <a:br>
              <a:rPr lang="en-GB" sz="2800" dirty="0"/>
            </a:br>
            <a:r>
              <a:rPr lang="en-GB" sz="1800" dirty="0">
                <a:solidFill>
                  <a:srgbClr val="969696"/>
                </a:solidFill>
              </a:rPr>
              <a:t>Qualification as Financial Institution: Persons to be reported</a:t>
            </a:r>
          </a:p>
        </p:txBody>
      </p:sp>
      <p:sp>
        <p:nvSpPr>
          <p:cNvPr id="3" name="Foliennummernplatzhalter 2"/>
          <p:cNvSpPr>
            <a:spLocks noGrp="1"/>
          </p:cNvSpPr>
          <p:nvPr>
            <p:ph type="sldNum" sz="quarter" idx="11"/>
          </p:nvPr>
        </p:nvSpPr>
        <p:spPr/>
        <p:txBody>
          <a:bodyPr/>
          <a:lstStyle/>
          <a:p>
            <a:pPr>
              <a:defRPr/>
            </a:pPr>
            <a:fld id="{345A67B9-564F-476C-8688-C47053602C54}" type="slidenum">
              <a:rPr lang="en-US" smtClean="0"/>
              <a:pPr>
                <a:defRPr/>
              </a:pPr>
              <a:t>22</a:t>
            </a:fld>
            <a:endParaRPr lang="en-US"/>
          </a:p>
        </p:txBody>
      </p:sp>
      <p:sp>
        <p:nvSpPr>
          <p:cNvPr id="38" name="TextBox 6"/>
          <p:cNvSpPr txBox="1"/>
          <p:nvPr/>
        </p:nvSpPr>
        <p:spPr>
          <a:xfrm>
            <a:off x="561975" y="2396902"/>
            <a:ext cx="7742464" cy="3014393"/>
          </a:xfrm>
          <a:prstGeom prst="rect">
            <a:avLst/>
          </a:prstGeom>
          <a:noFill/>
        </p:spPr>
        <p:txBody>
          <a:bodyPr wrap="square" lIns="36000" tIns="36000" rIns="36000" bIns="36000" rtlCol="0">
            <a:noAutofit/>
          </a:bodyPr>
          <a:lstStyle/>
          <a:p>
            <a:r>
              <a:rPr lang="en-GB" sz="2000" b="1" dirty="0">
                <a:solidFill>
                  <a:srgbClr val="405088"/>
                </a:solidFill>
                <a:latin typeface="+mn-lt"/>
              </a:rPr>
              <a:t>Determination of persons who </a:t>
            </a:r>
            <a:r>
              <a:rPr lang="en-GB" sz="2000" b="1" dirty="0">
                <a:latin typeface="+mn-lt"/>
              </a:rPr>
              <a:t>qualify </a:t>
            </a:r>
            <a:r>
              <a:rPr lang="en-GB" sz="2000" b="1" dirty="0">
                <a:solidFill>
                  <a:srgbClr val="405088"/>
                </a:solidFill>
                <a:latin typeface="+mn-lt"/>
              </a:rPr>
              <a:t>as holding an equity interest in a trust:</a:t>
            </a:r>
          </a:p>
          <a:p>
            <a:pPr marL="285750" indent="-285750">
              <a:buFont typeface="Arial" panose="020B0604020202020204" pitchFamily="34" charset="0"/>
              <a:buChar char="•"/>
            </a:pPr>
            <a:r>
              <a:rPr lang="en-GB" b="1" dirty="0">
                <a:solidFill>
                  <a:srgbClr val="405088"/>
                </a:solidFill>
                <a:latin typeface="+mn-lt"/>
              </a:rPr>
              <a:t>Settlor</a:t>
            </a:r>
          </a:p>
          <a:p>
            <a:pPr marL="285750" indent="-285750">
              <a:buFont typeface="Arial" panose="020B0604020202020204" pitchFamily="34" charset="0"/>
              <a:buChar char="•"/>
            </a:pPr>
            <a:r>
              <a:rPr lang="en-US" b="1" dirty="0">
                <a:solidFill>
                  <a:srgbClr val="405088"/>
                </a:solidFill>
                <a:latin typeface="+mn-lt"/>
              </a:rPr>
              <a:t>Beneficiaries</a:t>
            </a:r>
          </a:p>
          <a:p>
            <a:pPr marL="742950" lvl="1" indent="-285750">
              <a:buFont typeface="Symbol" panose="05050102010706020507" pitchFamily="18" charset="2"/>
              <a:buChar char="-"/>
            </a:pPr>
            <a:r>
              <a:rPr lang="en-US" dirty="0">
                <a:solidFill>
                  <a:srgbClr val="405088"/>
                </a:solidFill>
                <a:latin typeface="+mn-lt"/>
              </a:rPr>
              <a:t>Mandatory beneficiary</a:t>
            </a:r>
          </a:p>
          <a:p>
            <a:pPr marL="742950" lvl="1" indent="-285750">
              <a:buFont typeface="Symbol" panose="05050102010706020507" pitchFamily="18" charset="2"/>
              <a:buChar char="-"/>
            </a:pPr>
            <a:r>
              <a:rPr lang="en-US" dirty="0">
                <a:solidFill>
                  <a:srgbClr val="405088"/>
                </a:solidFill>
                <a:latin typeface="+mn-lt"/>
              </a:rPr>
              <a:t>Discretionary beneficiary</a:t>
            </a:r>
            <a:br>
              <a:rPr lang="en-US" dirty="0">
                <a:solidFill>
                  <a:srgbClr val="405088"/>
                </a:solidFill>
                <a:latin typeface="+mn-lt"/>
              </a:rPr>
            </a:br>
            <a:r>
              <a:rPr lang="en-US" dirty="0">
                <a:solidFill>
                  <a:srgbClr val="405088"/>
                </a:solidFill>
                <a:latin typeface="+mn-lt"/>
              </a:rPr>
              <a:t>(</a:t>
            </a:r>
            <a:r>
              <a:rPr lang="en-US" i="1" u="sng" dirty="0">
                <a:solidFill>
                  <a:srgbClr val="405088"/>
                </a:solidFill>
                <a:latin typeface="+mn-lt"/>
              </a:rPr>
              <a:t>only in the years in which </a:t>
            </a:r>
            <a:r>
              <a:rPr lang="en-US" i="1" u="sng" dirty="0">
                <a:latin typeface="+mn-lt"/>
              </a:rPr>
              <a:t>they receive </a:t>
            </a:r>
            <a:r>
              <a:rPr lang="en-US" i="1" u="sng" dirty="0">
                <a:solidFill>
                  <a:srgbClr val="405088"/>
                </a:solidFill>
                <a:latin typeface="+mn-lt"/>
              </a:rPr>
              <a:t>a distribution from the trust!)</a:t>
            </a:r>
            <a:br>
              <a:rPr lang="en-US" i="1" dirty="0">
                <a:solidFill>
                  <a:srgbClr val="405088"/>
                </a:solidFill>
                <a:latin typeface="+mn-lt"/>
              </a:rPr>
            </a:br>
            <a:endParaRPr lang="en-US" i="1" dirty="0">
              <a:solidFill>
                <a:srgbClr val="405088"/>
              </a:solidFill>
              <a:latin typeface="+mn-lt"/>
            </a:endParaRPr>
          </a:p>
          <a:p>
            <a:pPr marL="285750" indent="-285750">
              <a:buFont typeface="Arial" panose="020B0604020202020204" pitchFamily="34" charset="0"/>
              <a:buChar char="•"/>
            </a:pPr>
            <a:r>
              <a:rPr lang="en-US" b="1" dirty="0">
                <a:solidFill>
                  <a:srgbClr val="405088"/>
                </a:solidFill>
                <a:latin typeface="+mn-lt"/>
              </a:rPr>
              <a:t>Or any other individual exercising ultimate effective control over the trust</a:t>
            </a:r>
            <a:br>
              <a:rPr lang="en-US" dirty="0">
                <a:solidFill>
                  <a:srgbClr val="405088"/>
                </a:solidFill>
                <a:latin typeface="+mn-lt"/>
              </a:rPr>
            </a:br>
            <a:endParaRPr lang="en-GB" dirty="0">
              <a:solidFill>
                <a:srgbClr val="405088"/>
              </a:solidFill>
              <a:latin typeface="+mn-lt"/>
            </a:endParaRPr>
          </a:p>
          <a:p>
            <a:endParaRPr lang="en-GB" i="1" dirty="0">
              <a:solidFill>
                <a:srgbClr val="405088"/>
              </a:solidFill>
              <a:latin typeface="+mn-lt"/>
            </a:endParaRPr>
          </a:p>
          <a:p>
            <a:endParaRPr lang="en-GB" dirty="0">
              <a:solidFill>
                <a:srgbClr val="405088"/>
              </a:solidFill>
              <a:latin typeface="+mn-lt"/>
            </a:endParaRPr>
          </a:p>
        </p:txBody>
      </p:sp>
      <p:pic>
        <p:nvPicPr>
          <p:cNvPr id="4" name="Grafik 3"/>
          <p:cNvPicPr>
            <a:picLocks noChangeAspect="1"/>
          </p:cNvPicPr>
          <p:nvPr/>
        </p:nvPicPr>
        <p:blipFill>
          <a:blip r:embed="rId3"/>
          <a:stretch>
            <a:fillRect/>
          </a:stretch>
        </p:blipFill>
        <p:spPr>
          <a:xfrm>
            <a:off x="7153275" y="864541"/>
            <a:ext cx="1524000" cy="1524000"/>
          </a:xfrm>
          <a:prstGeom prst="rect">
            <a:avLst/>
          </a:prstGeom>
        </p:spPr>
      </p:pic>
      <p:pic>
        <p:nvPicPr>
          <p:cNvPr id="7" name="Grafik 6"/>
          <p:cNvPicPr>
            <a:picLocks noChangeAspect="1"/>
          </p:cNvPicPr>
          <p:nvPr/>
        </p:nvPicPr>
        <p:blipFill>
          <a:blip r:embed="rId4"/>
          <a:stretch>
            <a:fillRect/>
          </a:stretch>
        </p:blipFill>
        <p:spPr>
          <a:xfrm>
            <a:off x="788194" y="5011698"/>
            <a:ext cx="700087" cy="700087"/>
          </a:xfrm>
          <a:prstGeom prst="rect">
            <a:avLst/>
          </a:prstGeom>
        </p:spPr>
      </p:pic>
      <p:grpSp>
        <p:nvGrpSpPr>
          <p:cNvPr id="10" name="Gruppieren 9"/>
          <p:cNvGrpSpPr/>
          <p:nvPr/>
        </p:nvGrpSpPr>
        <p:grpSpPr>
          <a:xfrm>
            <a:off x="1545431" y="5711785"/>
            <a:ext cx="7131844" cy="381000"/>
            <a:chOff x="1526381" y="5527119"/>
            <a:chExt cx="7131844" cy="381000"/>
          </a:xfrm>
        </p:grpSpPr>
        <p:sp>
          <p:nvSpPr>
            <p:cNvPr id="8" name="Pfeil nach rechts 7"/>
            <p:cNvSpPr/>
            <p:nvPr/>
          </p:nvSpPr>
          <p:spPr>
            <a:xfrm>
              <a:off x="1526381" y="5527119"/>
              <a:ext cx="6667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9" name="Textfeld 8"/>
            <p:cNvSpPr txBox="1"/>
            <p:nvPr/>
          </p:nvSpPr>
          <p:spPr>
            <a:xfrm>
              <a:off x="2307431" y="5527119"/>
              <a:ext cx="6350794" cy="353943"/>
            </a:xfrm>
            <a:prstGeom prst="rect">
              <a:avLst/>
            </a:prstGeom>
            <a:noFill/>
          </p:spPr>
          <p:txBody>
            <a:bodyPr wrap="square" rtlCol="0">
              <a:spAutoFit/>
            </a:bodyPr>
            <a:lstStyle/>
            <a:p>
              <a:r>
                <a:rPr lang="de-CH" sz="1700" u="sng" dirty="0"/>
                <a:t>Not</a:t>
              </a:r>
              <a:r>
                <a:rPr lang="de-CH" sz="1700" dirty="0"/>
                <a:t>: Trustees </a:t>
              </a:r>
              <a:r>
                <a:rPr lang="de-CH" sz="1700" dirty="0" err="1"/>
                <a:t>and</a:t>
              </a:r>
              <a:r>
                <a:rPr lang="de-CH" sz="1700" dirty="0"/>
                <a:t> </a:t>
              </a:r>
              <a:r>
                <a:rPr lang="de-CH" sz="1700" dirty="0" err="1"/>
                <a:t>protectors</a:t>
              </a:r>
              <a:r>
                <a:rPr lang="de-CH" sz="1700" dirty="0"/>
                <a:t> (</a:t>
              </a:r>
              <a:r>
                <a:rPr lang="de-CH" sz="1700" dirty="0" err="1"/>
                <a:t>see</a:t>
              </a:r>
              <a:r>
                <a:rPr lang="de-CH" sz="1700" dirty="0"/>
                <a:t> </a:t>
              </a:r>
              <a:r>
                <a:rPr lang="de-CH" sz="1700" dirty="0" err="1"/>
                <a:t>chap</a:t>
              </a:r>
              <a:r>
                <a:rPr lang="de-CH" sz="1700" dirty="0"/>
                <a:t>. 3.5 </a:t>
              </a:r>
              <a:r>
                <a:rPr lang="de-CH" sz="1700" dirty="0" err="1"/>
                <a:t>Draft</a:t>
              </a:r>
              <a:r>
                <a:rPr lang="de-CH" sz="1700" dirty="0"/>
                <a:t> </a:t>
              </a:r>
              <a:r>
                <a:rPr lang="de-CH" sz="1700" dirty="0" err="1"/>
                <a:t>Guidance</a:t>
              </a:r>
              <a:r>
                <a:rPr lang="de-CH" sz="1700" dirty="0"/>
                <a:t> FTA)</a:t>
              </a:r>
            </a:p>
          </p:txBody>
        </p:sp>
      </p:grpSp>
      <p:grpSp>
        <p:nvGrpSpPr>
          <p:cNvPr id="12" name="Gruppieren 11"/>
          <p:cNvGrpSpPr/>
          <p:nvPr/>
        </p:nvGrpSpPr>
        <p:grpSpPr>
          <a:xfrm>
            <a:off x="1545431" y="5121918"/>
            <a:ext cx="7042377" cy="406544"/>
            <a:chOff x="1526381" y="5501575"/>
            <a:chExt cx="7042377" cy="406544"/>
          </a:xfrm>
        </p:grpSpPr>
        <p:sp>
          <p:nvSpPr>
            <p:cNvPr id="13" name="Pfeil nach rechts 12"/>
            <p:cNvSpPr/>
            <p:nvPr/>
          </p:nvSpPr>
          <p:spPr>
            <a:xfrm>
              <a:off x="1526381" y="5527119"/>
              <a:ext cx="66675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sp>
          <p:nvSpPr>
            <p:cNvPr id="14" name="Textfeld 13"/>
            <p:cNvSpPr txBox="1"/>
            <p:nvPr/>
          </p:nvSpPr>
          <p:spPr>
            <a:xfrm>
              <a:off x="2284639" y="5501575"/>
              <a:ext cx="6284119" cy="353943"/>
            </a:xfrm>
            <a:prstGeom prst="rect">
              <a:avLst/>
            </a:prstGeom>
            <a:noFill/>
          </p:spPr>
          <p:txBody>
            <a:bodyPr wrap="square" rtlCol="0">
              <a:spAutoFit/>
            </a:bodyPr>
            <a:lstStyle/>
            <a:p>
              <a:r>
                <a:rPr lang="en-US" sz="1700" dirty="0"/>
                <a:t>chain of ownership/control other than direct control</a:t>
              </a:r>
              <a:endParaRPr lang="de-CH" dirty="0"/>
            </a:p>
          </p:txBody>
        </p:sp>
      </p:grpSp>
      <p:sp>
        <p:nvSpPr>
          <p:cNvPr id="5" name="Datumsplatzhalter 4"/>
          <p:cNvSpPr>
            <a:spLocks noGrp="1"/>
          </p:cNvSpPr>
          <p:nvPr>
            <p:ph type="dt" sz="half" idx="10"/>
          </p:nvPr>
        </p:nvSpPr>
        <p:spPr/>
        <p:txBody>
          <a:bodyPr/>
          <a:lstStyle/>
          <a:p>
            <a:pPr>
              <a:defRPr/>
            </a:pPr>
            <a:r>
              <a:rPr lang="de-DE"/>
              <a:t>May 25, 2016</a:t>
            </a:r>
            <a:endParaRPr lang="en-US" dirty="0"/>
          </a:p>
        </p:txBody>
      </p:sp>
    </p:spTree>
    <p:extLst>
      <p:ext uri="{BB962C8B-B14F-4D97-AF65-F5344CB8AC3E}">
        <p14:creationId xmlns:p14="http://schemas.microsoft.com/office/powerpoint/2010/main" val="876837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20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20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320172"/>
            <a:ext cx="6753225" cy="1196241"/>
          </a:xfrm>
        </p:spPr>
        <p:txBody>
          <a:bodyPr>
            <a:normAutofit/>
          </a:bodyPr>
          <a:lstStyle/>
          <a:p>
            <a:pPr marL="447675" indent="-447675"/>
            <a:r>
              <a:rPr lang="en-GB" sz="2800" dirty="0"/>
              <a:t>IV.	CRS for trust and trustees </a:t>
            </a:r>
            <a:br>
              <a:rPr lang="en-GB" sz="2800" dirty="0"/>
            </a:br>
            <a:r>
              <a:rPr lang="en-GB" sz="1800" dirty="0">
                <a:solidFill>
                  <a:srgbClr val="969696"/>
                </a:solidFill>
              </a:rPr>
              <a:t>Qualification as Financial Institution: Reporting the relevant information</a:t>
            </a:r>
          </a:p>
        </p:txBody>
      </p:sp>
      <p:sp>
        <p:nvSpPr>
          <p:cNvPr id="3" name="Foliennummernplatzhalter 2"/>
          <p:cNvSpPr>
            <a:spLocks noGrp="1"/>
          </p:cNvSpPr>
          <p:nvPr>
            <p:ph type="sldNum" sz="quarter" idx="11"/>
          </p:nvPr>
        </p:nvSpPr>
        <p:spPr/>
        <p:txBody>
          <a:bodyPr/>
          <a:lstStyle/>
          <a:p>
            <a:pPr>
              <a:defRPr/>
            </a:pPr>
            <a:fld id="{345A67B9-564F-476C-8688-C47053602C54}" type="slidenum">
              <a:rPr lang="en-US" smtClean="0"/>
              <a:pPr>
                <a:defRPr/>
              </a:pPr>
              <a:t>23</a:t>
            </a:fld>
            <a:endParaRPr lang="en-US"/>
          </a:p>
        </p:txBody>
      </p:sp>
      <p:sp>
        <p:nvSpPr>
          <p:cNvPr id="38" name="TextBox 6"/>
          <p:cNvSpPr txBox="1"/>
          <p:nvPr/>
        </p:nvSpPr>
        <p:spPr>
          <a:xfrm>
            <a:off x="561975" y="1644427"/>
            <a:ext cx="7742464" cy="3441922"/>
          </a:xfrm>
          <a:prstGeom prst="rect">
            <a:avLst/>
          </a:prstGeom>
          <a:noFill/>
        </p:spPr>
        <p:txBody>
          <a:bodyPr wrap="square" lIns="36000" tIns="36000" rIns="36000" bIns="36000" rtlCol="0">
            <a:noAutofit/>
          </a:bodyPr>
          <a:lstStyle/>
          <a:p>
            <a:r>
              <a:rPr lang="en-GB" sz="2000" b="1" dirty="0">
                <a:solidFill>
                  <a:srgbClr val="405088"/>
                </a:solidFill>
                <a:latin typeface="+mn-lt"/>
              </a:rPr>
              <a:t>The account information to be reported for each reportable Person includes:</a:t>
            </a:r>
            <a:br>
              <a:rPr lang="en-GB" sz="2000" b="1" dirty="0">
                <a:solidFill>
                  <a:srgbClr val="405088"/>
                </a:solidFill>
                <a:latin typeface="+mn-lt"/>
              </a:rPr>
            </a:br>
            <a:endParaRPr lang="en-GB" sz="2000" b="1" dirty="0">
              <a:solidFill>
                <a:srgbClr val="405088"/>
              </a:solidFill>
              <a:latin typeface="+mn-lt"/>
            </a:endParaRPr>
          </a:p>
          <a:p>
            <a:pPr marL="285750" indent="-285750">
              <a:buFont typeface="Arial" panose="020B0604020202020204" pitchFamily="34" charset="0"/>
              <a:buChar char="•"/>
            </a:pPr>
            <a:r>
              <a:rPr lang="en-GB" b="1" dirty="0">
                <a:solidFill>
                  <a:srgbClr val="405088"/>
                </a:solidFill>
                <a:latin typeface="+mn-lt"/>
              </a:rPr>
              <a:t>Name</a:t>
            </a:r>
          </a:p>
          <a:p>
            <a:pPr marL="285750" indent="-285750">
              <a:buFont typeface="Arial" panose="020B0604020202020204" pitchFamily="34" charset="0"/>
              <a:buChar char="•"/>
            </a:pPr>
            <a:r>
              <a:rPr lang="en-US" b="1" dirty="0">
                <a:solidFill>
                  <a:srgbClr val="405088"/>
                </a:solidFill>
                <a:latin typeface="+mn-lt"/>
              </a:rPr>
              <a:t>Address </a:t>
            </a:r>
          </a:p>
          <a:p>
            <a:pPr marL="285750" indent="-285750">
              <a:buFont typeface="Arial" panose="020B0604020202020204" pitchFamily="34" charset="0"/>
              <a:buChar char="•"/>
            </a:pPr>
            <a:r>
              <a:rPr lang="en-US" b="1" dirty="0">
                <a:solidFill>
                  <a:srgbClr val="405088"/>
                </a:solidFill>
                <a:latin typeface="+mn-lt"/>
              </a:rPr>
              <a:t>Residence</a:t>
            </a:r>
          </a:p>
          <a:p>
            <a:pPr marL="285750" indent="-285750">
              <a:buFont typeface="Arial" panose="020B0604020202020204" pitchFamily="34" charset="0"/>
              <a:buChar char="•"/>
            </a:pPr>
            <a:r>
              <a:rPr lang="en-US" b="1" dirty="0">
                <a:solidFill>
                  <a:srgbClr val="405088"/>
                </a:solidFill>
                <a:latin typeface="+mn-lt"/>
              </a:rPr>
              <a:t>TIN-Number</a:t>
            </a:r>
          </a:p>
          <a:p>
            <a:pPr marL="285750" indent="-285750">
              <a:buFont typeface="Arial" panose="020B0604020202020204" pitchFamily="34" charset="0"/>
              <a:buChar char="•"/>
            </a:pPr>
            <a:r>
              <a:rPr lang="en-US" b="1" dirty="0">
                <a:solidFill>
                  <a:srgbClr val="405088"/>
                </a:solidFill>
                <a:latin typeface="+mn-lt"/>
              </a:rPr>
              <a:t>Date of birth</a:t>
            </a:r>
          </a:p>
          <a:p>
            <a:pPr marL="285750" indent="-285750">
              <a:buFont typeface="Arial" panose="020B0604020202020204" pitchFamily="34" charset="0"/>
              <a:buChar char="•"/>
            </a:pPr>
            <a:r>
              <a:rPr lang="en-US" b="1" dirty="0">
                <a:solidFill>
                  <a:srgbClr val="405088"/>
                </a:solidFill>
                <a:latin typeface="+mn-lt"/>
              </a:rPr>
              <a:t>Account number </a:t>
            </a:r>
            <a:r>
              <a:rPr lang="en-US" dirty="0">
                <a:solidFill>
                  <a:srgbClr val="405088"/>
                </a:solidFill>
                <a:latin typeface="+mn-lt"/>
              </a:rPr>
              <a:t>(unique identification number for each Equity Interest Holder that will enable the trust/trustee to identify the subject of the report in the future)</a:t>
            </a:r>
          </a:p>
          <a:p>
            <a:pPr marL="285750" indent="-285750">
              <a:buFont typeface="Arial" panose="020B0604020202020204" pitchFamily="34" charset="0"/>
              <a:buChar char="•"/>
            </a:pPr>
            <a:r>
              <a:rPr lang="en-US" b="1" dirty="0">
                <a:solidFill>
                  <a:srgbClr val="405088"/>
                </a:solidFill>
                <a:latin typeface="+mn-lt"/>
              </a:rPr>
              <a:t>Type of Controlling Person </a:t>
            </a:r>
            <a:r>
              <a:rPr lang="en-US" dirty="0">
                <a:latin typeface="+mn-lt"/>
              </a:rPr>
              <a:t>(e.g. beneficiary, settlor, others)</a:t>
            </a:r>
          </a:p>
          <a:p>
            <a:endParaRPr lang="en-GB" dirty="0">
              <a:solidFill>
                <a:srgbClr val="405088"/>
              </a:solidFill>
              <a:latin typeface="+mn-lt"/>
            </a:endParaRPr>
          </a:p>
        </p:txBody>
      </p:sp>
      <p:sp>
        <p:nvSpPr>
          <p:cNvPr id="4" name="Datumsplatzhalter 3"/>
          <p:cNvSpPr>
            <a:spLocks noGrp="1"/>
          </p:cNvSpPr>
          <p:nvPr>
            <p:ph type="dt" sz="half" idx="10"/>
          </p:nvPr>
        </p:nvSpPr>
        <p:spPr/>
        <p:txBody>
          <a:bodyPr/>
          <a:lstStyle/>
          <a:p>
            <a:pPr>
              <a:defRPr/>
            </a:pPr>
            <a:r>
              <a:rPr lang="de-DE"/>
              <a:t>May 25, 2016</a:t>
            </a:r>
            <a:endParaRPr lang="en-US" dirty="0"/>
          </a:p>
        </p:txBody>
      </p:sp>
    </p:spTree>
    <p:extLst>
      <p:ext uri="{BB962C8B-B14F-4D97-AF65-F5344CB8AC3E}">
        <p14:creationId xmlns:p14="http://schemas.microsoft.com/office/powerpoint/2010/main" val="3607138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2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975" y="320172"/>
            <a:ext cx="7191375" cy="1123315"/>
          </a:xfrm>
        </p:spPr>
        <p:txBody>
          <a:bodyPr>
            <a:normAutofit/>
          </a:bodyPr>
          <a:lstStyle/>
          <a:p>
            <a:pPr marL="447675" indent="-447675"/>
            <a:r>
              <a:rPr lang="en-GB" sz="2800" dirty="0"/>
              <a:t>IV.	CRS for trust and trustees </a:t>
            </a:r>
            <a:br>
              <a:rPr lang="en-GB" sz="2800" dirty="0"/>
            </a:br>
            <a:r>
              <a:rPr lang="en-GB" sz="1800" dirty="0">
                <a:solidFill>
                  <a:srgbClr val="969696"/>
                </a:solidFill>
              </a:rPr>
              <a:t>Qualification as Financial Institution: Financial activity to be reported</a:t>
            </a:r>
          </a:p>
        </p:txBody>
      </p:sp>
      <p:sp>
        <p:nvSpPr>
          <p:cNvPr id="3" name="Foliennummernplatzhalter 2"/>
          <p:cNvSpPr>
            <a:spLocks noGrp="1"/>
          </p:cNvSpPr>
          <p:nvPr>
            <p:ph type="sldNum" sz="quarter" idx="11"/>
          </p:nvPr>
        </p:nvSpPr>
        <p:spPr/>
        <p:txBody>
          <a:bodyPr/>
          <a:lstStyle/>
          <a:p>
            <a:pPr>
              <a:defRPr/>
            </a:pPr>
            <a:fld id="{345A67B9-564F-476C-8688-C47053602C54}" type="slidenum">
              <a:rPr lang="en-US" smtClean="0"/>
              <a:pPr>
                <a:defRPr/>
              </a:pPr>
              <a:t>24</a:t>
            </a:fld>
            <a:endParaRPr lang="en-US" dirty="0"/>
          </a:p>
        </p:txBody>
      </p:sp>
      <p:graphicFrame>
        <p:nvGraphicFramePr>
          <p:cNvPr id="6" name="Tabelle 5"/>
          <p:cNvGraphicFramePr>
            <a:graphicFrameLocks noGrp="1"/>
          </p:cNvGraphicFramePr>
          <p:nvPr>
            <p:extLst>
              <p:ext uri="{D42A27DB-BD31-4B8C-83A1-F6EECF244321}">
                <p14:modId xmlns:p14="http://schemas.microsoft.com/office/powerpoint/2010/main" val="1844460141"/>
              </p:ext>
            </p:extLst>
          </p:nvPr>
        </p:nvGraphicFramePr>
        <p:xfrm>
          <a:off x="561975" y="1349375"/>
          <a:ext cx="7848600" cy="4739011"/>
        </p:xfrm>
        <a:graphic>
          <a:graphicData uri="http://schemas.openxmlformats.org/drawingml/2006/table">
            <a:tbl>
              <a:tblPr firstRow="1" bandRow="1">
                <a:tableStyleId>{5C22544A-7EE6-4342-B048-85BDC9FD1C3A}</a:tableStyleId>
              </a:tblPr>
              <a:tblGrid>
                <a:gridCol w="2219325">
                  <a:extLst>
                    <a:ext uri="{9D8B030D-6E8A-4147-A177-3AD203B41FA5}">
                      <a16:colId xmlns:a16="http://schemas.microsoft.com/office/drawing/2014/main" val="20000"/>
                    </a:ext>
                  </a:extLst>
                </a:gridCol>
                <a:gridCol w="2873375">
                  <a:extLst>
                    <a:ext uri="{9D8B030D-6E8A-4147-A177-3AD203B41FA5}">
                      <a16:colId xmlns:a16="http://schemas.microsoft.com/office/drawing/2014/main" val="20001"/>
                    </a:ext>
                  </a:extLst>
                </a:gridCol>
                <a:gridCol w="2755900">
                  <a:extLst>
                    <a:ext uri="{9D8B030D-6E8A-4147-A177-3AD203B41FA5}">
                      <a16:colId xmlns:a16="http://schemas.microsoft.com/office/drawing/2014/main" val="20002"/>
                    </a:ext>
                  </a:extLst>
                </a:gridCol>
              </a:tblGrid>
              <a:tr h="868051">
                <a:tc>
                  <a:txBody>
                    <a:bodyPr/>
                    <a:lstStyle/>
                    <a:p>
                      <a:r>
                        <a:rPr lang="en-GB" sz="1800" i="0" noProof="0" dirty="0"/>
                        <a:t>Account holder</a:t>
                      </a:r>
                    </a:p>
                  </a:txBody>
                  <a:tcPr/>
                </a:tc>
                <a:tc>
                  <a:txBody>
                    <a:bodyPr/>
                    <a:lstStyle/>
                    <a:p>
                      <a:r>
                        <a:rPr lang="en-GB" sz="1800" i="0" noProof="0" dirty="0"/>
                        <a:t>Account balance or value</a:t>
                      </a:r>
                    </a:p>
                  </a:txBody>
                  <a:tcPr/>
                </a:tc>
                <a:tc>
                  <a:txBody>
                    <a:bodyPr/>
                    <a:lstStyle/>
                    <a:p>
                      <a:r>
                        <a:rPr lang="en-GB" sz="1800" i="0" noProof="0" dirty="0"/>
                        <a:t>Gross payments</a:t>
                      </a:r>
                    </a:p>
                  </a:txBody>
                  <a:tcPr/>
                </a:tc>
                <a:extLst>
                  <a:ext uri="{0D108BD9-81ED-4DB2-BD59-A6C34878D82A}">
                    <a16:rowId xmlns:a16="http://schemas.microsoft.com/office/drawing/2014/main" val="10000"/>
                  </a:ext>
                </a:extLst>
              </a:tr>
              <a:tr h="502919">
                <a:tc>
                  <a:txBody>
                    <a:bodyPr/>
                    <a:lstStyle/>
                    <a:p>
                      <a:r>
                        <a:rPr lang="en-GB" sz="1600" b="1" noProof="0" dirty="0"/>
                        <a:t>Settlor</a:t>
                      </a:r>
                      <a:r>
                        <a:rPr lang="en-GB" sz="1600" noProof="0" dirty="0"/>
                        <a:t> of a revocable trust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a:t>Total value</a:t>
                      </a:r>
                      <a:r>
                        <a:rPr lang="en-GB" sz="1600" baseline="0" noProof="0" dirty="0"/>
                        <a:t> of all trust property</a:t>
                      </a:r>
                      <a:endParaRPr lang="en-GB" sz="1600" noProof="0" dirty="0"/>
                    </a:p>
                    <a:p>
                      <a:endParaRPr lang="en-GB" sz="1600" noProof="0" dirty="0"/>
                    </a:p>
                  </a:txBody>
                  <a:tcPr/>
                </a:tc>
                <a:tc>
                  <a:txBody>
                    <a:bodyPr/>
                    <a:lstStyle/>
                    <a:p>
                      <a:r>
                        <a:rPr lang="en-GB" sz="1600" noProof="0" dirty="0"/>
                        <a:t>Value</a:t>
                      </a:r>
                      <a:r>
                        <a:rPr lang="en-GB" sz="1600" baseline="0" noProof="0" dirty="0"/>
                        <a:t> of payments made to the settlor in reporting period (if any)</a:t>
                      </a:r>
                      <a:endParaRPr lang="en-GB" sz="1600" noProof="0" dirty="0"/>
                    </a:p>
                  </a:txBody>
                  <a:tcPr/>
                </a:tc>
                <a:extLst>
                  <a:ext uri="{0D108BD9-81ED-4DB2-BD59-A6C34878D82A}">
                    <a16:rowId xmlns:a16="http://schemas.microsoft.com/office/drawing/2014/main" val="10001"/>
                  </a:ext>
                </a:extLst>
              </a:tr>
              <a:tr h="502919">
                <a:tc>
                  <a:txBody>
                    <a:bodyPr/>
                    <a:lstStyle/>
                    <a:p>
                      <a:r>
                        <a:rPr lang="en-GB" sz="1600" b="1" noProof="0" dirty="0"/>
                        <a:t>Settlor</a:t>
                      </a:r>
                      <a:r>
                        <a:rPr lang="en-GB" sz="1600" baseline="0" noProof="0" dirty="0"/>
                        <a:t> of </a:t>
                      </a:r>
                      <a:r>
                        <a:rPr lang="en-GB" sz="1600" baseline="0" noProof="0" dirty="0">
                          <a:solidFill>
                            <a:schemeClr val="tx1"/>
                          </a:solidFill>
                        </a:rPr>
                        <a:t>an i</a:t>
                      </a:r>
                      <a:r>
                        <a:rPr lang="en-GB" sz="1600" baseline="0" noProof="0" dirty="0"/>
                        <a:t>rrevocable trust</a:t>
                      </a:r>
                      <a:endParaRPr lang="en-GB" sz="1600" noProof="0" dirty="0"/>
                    </a:p>
                  </a:txBody>
                  <a:tcPr/>
                </a:tc>
                <a:tc>
                  <a:txBody>
                    <a:bodyPr/>
                    <a:lstStyle/>
                    <a:p>
                      <a:r>
                        <a:rPr lang="en-GB" sz="1600" noProof="0" dirty="0"/>
                        <a:t>Nil</a:t>
                      </a:r>
                    </a:p>
                  </a:txBody>
                  <a:tcPr/>
                </a:tc>
                <a:tc>
                  <a:txBody>
                    <a:bodyPr/>
                    <a:lstStyle/>
                    <a:p>
                      <a:r>
                        <a:rPr lang="en-GB" sz="1600" noProof="0" dirty="0"/>
                        <a:t>Nil</a:t>
                      </a:r>
                    </a:p>
                  </a:txBody>
                  <a:tcPr/>
                </a:tc>
                <a:extLst>
                  <a:ext uri="{0D108BD9-81ED-4DB2-BD59-A6C34878D82A}">
                    <a16:rowId xmlns:a16="http://schemas.microsoft.com/office/drawing/2014/main" val="10002"/>
                  </a:ext>
                </a:extLst>
              </a:tr>
              <a:tr h="502919">
                <a:tc>
                  <a:txBody>
                    <a:bodyPr/>
                    <a:lstStyle/>
                    <a:p>
                      <a:r>
                        <a:rPr lang="en-GB" sz="1600" b="1" noProof="0" dirty="0"/>
                        <a:t>Beneficiary</a:t>
                      </a:r>
                      <a:r>
                        <a:rPr lang="en-GB" sz="1600" noProof="0" dirty="0"/>
                        <a:t>: mandatory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a:t>Total value</a:t>
                      </a:r>
                      <a:r>
                        <a:rPr lang="en-GB" sz="1600" baseline="0" noProof="0" dirty="0"/>
                        <a:t> of all trust property</a:t>
                      </a:r>
                      <a:endParaRPr lang="en-GB" sz="1600" noProof="0" dirty="0"/>
                    </a:p>
                    <a:p>
                      <a:endParaRPr lang="en-GB" sz="1600" noProof="0" dirty="0"/>
                    </a:p>
                  </a:txBody>
                  <a:tcPr/>
                </a:tc>
                <a:tc>
                  <a:txBody>
                    <a:bodyPr/>
                    <a:lstStyle/>
                    <a:p>
                      <a:r>
                        <a:rPr lang="en-GB" sz="1600" noProof="0" dirty="0"/>
                        <a:t>Value of distributions made to the beneficiary in reporting period</a:t>
                      </a:r>
                    </a:p>
                  </a:txBody>
                  <a:tcPr/>
                </a:tc>
                <a:extLst>
                  <a:ext uri="{0D108BD9-81ED-4DB2-BD59-A6C34878D82A}">
                    <a16:rowId xmlns:a16="http://schemas.microsoft.com/office/drawing/2014/main" val="10003"/>
                  </a:ext>
                </a:extLst>
              </a:tr>
              <a:tr h="502919">
                <a:tc>
                  <a:txBody>
                    <a:bodyPr/>
                    <a:lstStyle/>
                    <a:p>
                      <a:r>
                        <a:rPr lang="en-GB" sz="1600" b="1" noProof="0" dirty="0"/>
                        <a:t>Beneficiary</a:t>
                      </a:r>
                      <a:r>
                        <a:rPr lang="en-GB" sz="1600" noProof="0" dirty="0"/>
                        <a:t>:</a:t>
                      </a:r>
                    </a:p>
                    <a:p>
                      <a:r>
                        <a:rPr lang="en-GB" sz="1600" noProof="0" dirty="0"/>
                        <a:t>discretionary (in a year with distributions) </a:t>
                      </a:r>
                    </a:p>
                  </a:txBody>
                  <a:tcPr/>
                </a:tc>
                <a:tc>
                  <a:txBody>
                    <a:bodyPr/>
                    <a:lstStyle/>
                    <a:p>
                      <a:r>
                        <a:rPr lang="en-GB" sz="1600" noProof="0" dirty="0"/>
                        <a:t>Nil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a:t>Value of distributions made to the beneficiary in reporting period</a:t>
                      </a:r>
                    </a:p>
                  </a:txBody>
                  <a:tcPr/>
                </a:tc>
                <a:extLst>
                  <a:ext uri="{0D108BD9-81ED-4DB2-BD59-A6C34878D82A}">
                    <a16:rowId xmlns:a16="http://schemas.microsoft.com/office/drawing/2014/main" val="10004"/>
                  </a:ext>
                </a:extLst>
              </a:tr>
              <a:tr h="502919">
                <a:tc>
                  <a:txBody>
                    <a:bodyPr/>
                    <a:lstStyle/>
                    <a:p>
                      <a:r>
                        <a:rPr lang="en-GB" sz="1600" noProof="0" dirty="0"/>
                        <a:t>Any other person exercising ultimate effective control</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a:t>Total value</a:t>
                      </a:r>
                      <a:r>
                        <a:rPr lang="en-GB" sz="1600" baseline="0" noProof="0" dirty="0"/>
                        <a:t> of all trust property</a:t>
                      </a:r>
                      <a:endParaRPr lang="en-GB" sz="1600" noProof="0" dirty="0"/>
                    </a:p>
                    <a:p>
                      <a:endParaRPr lang="en-GB" sz="1600" noProof="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a:t>Value of distributions made to such person in reporting period (if any)</a:t>
                      </a:r>
                    </a:p>
                  </a:txBody>
                  <a:tcPr/>
                </a:tc>
                <a:extLst>
                  <a:ext uri="{0D108BD9-81ED-4DB2-BD59-A6C34878D82A}">
                    <a16:rowId xmlns:a16="http://schemas.microsoft.com/office/drawing/2014/main" val="10005"/>
                  </a:ext>
                </a:extLst>
              </a:tr>
            </a:tbl>
          </a:graphicData>
        </a:graphic>
      </p:graphicFrame>
      <p:sp>
        <p:nvSpPr>
          <p:cNvPr id="4" name="Datumsplatzhalter 3"/>
          <p:cNvSpPr>
            <a:spLocks noGrp="1"/>
          </p:cNvSpPr>
          <p:nvPr>
            <p:ph type="dt" sz="half" idx="10"/>
          </p:nvPr>
        </p:nvSpPr>
        <p:spPr/>
        <p:txBody>
          <a:bodyPr/>
          <a:lstStyle/>
          <a:p>
            <a:pPr>
              <a:defRPr/>
            </a:pPr>
            <a:r>
              <a:rPr lang="de-DE" dirty="0"/>
              <a:t>May 25, 2016</a:t>
            </a:r>
            <a:endParaRPr lang="en-US" dirty="0"/>
          </a:p>
        </p:txBody>
      </p:sp>
    </p:spTree>
    <p:extLst>
      <p:ext uri="{BB962C8B-B14F-4D97-AF65-F5344CB8AC3E}">
        <p14:creationId xmlns:p14="http://schemas.microsoft.com/office/powerpoint/2010/main" val="3931297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a:t>May 25, 2016</a:t>
            </a:r>
            <a:endParaRPr lang="en-US" dirty="0"/>
          </a:p>
        </p:txBody>
      </p:sp>
      <p:sp>
        <p:nvSpPr>
          <p:cNvPr id="5" name="Foliennummernplatzhalter 4"/>
          <p:cNvSpPr>
            <a:spLocks noGrp="1"/>
          </p:cNvSpPr>
          <p:nvPr>
            <p:ph type="sldNum" sz="quarter" idx="11"/>
          </p:nvPr>
        </p:nvSpPr>
        <p:spPr/>
        <p:txBody>
          <a:bodyPr/>
          <a:lstStyle/>
          <a:p>
            <a:pPr>
              <a:defRPr/>
            </a:pPr>
            <a:fld id="{345A67B9-564F-476C-8688-C47053602C54}" type="slidenum">
              <a:rPr lang="en-US" smtClean="0"/>
              <a:pPr>
                <a:defRPr/>
              </a:pPr>
              <a:t>25</a:t>
            </a:fld>
            <a:endParaRPr lang="en-US"/>
          </a:p>
        </p:txBody>
      </p:sp>
      <p:grpSp>
        <p:nvGrpSpPr>
          <p:cNvPr id="12" name="Gruppieren 11"/>
          <p:cNvGrpSpPr/>
          <p:nvPr/>
        </p:nvGrpSpPr>
        <p:grpSpPr>
          <a:xfrm>
            <a:off x="438150" y="2564483"/>
            <a:ext cx="8325612" cy="3219450"/>
            <a:chOff x="100584" y="2212849"/>
            <a:chExt cx="8853678" cy="2798064"/>
          </a:xfrm>
        </p:grpSpPr>
        <p:grpSp>
          <p:nvGrpSpPr>
            <p:cNvPr id="11" name="Gruppieren 10"/>
            <p:cNvGrpSpPr/>
            <p:nvPr/>
          </p:nvGrpSpPr>
          <p:grpSpPr>
            <a:xfrm>
              <a:off x="100584" y="2212849"/>
              <a:ext cx="8853678" cy="2798064"/>
              <a:chOff x="100584" y="1911097"/>
              <a:chExt cx="8853678" cy="2798064"/>
            </a:xfrm>
          </p:grpSpPr>
          <p:grpSp>
            <p:nvGrpSpPr>
              <p:cNvPr id="8" name="Gruppieren 7"/>
              <p:cNvGrpSpPr/>
              <p:nvPr/>
            </p:nvGrpSpPr>
            <p:grpSpPr>
              <a:xfrm>
                <a:off x="100584" y="1911097"/>
                <a:ext cx="8853678" cy="2798064"/>
                <a:chOff x="-660654" y="1664208"/>
                <a:chExt cx="9685782" cy="3392425"/>
              </a:xfrm>
            </p:grpSpPr>
            <p:pic>
              <p:nvPicPr>
                <p:cNvPr id="6" name="Grafik 5"/>
                <p:cNvPicPr/>
                <p:nvPr/>
              </p:nvPicPr>
              <p:blipFill rotWithShape="1">
                <a:blip r:embed="rId2"/>
                <a:srcRect l="8994" t="30062" r="5382" b="20432"/>
                <a:stretch/>
              </p:blipFill>
              <p:spPr bwMode="auto">
                <a:xfrm>
                  <a:off x="-583565" y="1752283"/>
                  <a:ext cx="9608693" cy="3304350"/>
                </a:xfrm>
                <a:prstGeom prst="rect">
                  <a:avLst/>
                </a:prstGeom>
                <a:ln>
                  <a:noFill/>
                </a:ln>
                <a:extLst>
                  <a:ext uri="{53640926-AAD7-44D8-BBD7-CCE9431645EC}">
                    <a14:shadowObscured xmlns:a14="http://schemas.microsoft.com/office/drawing/2010/main"/>
                  </a:ext>
                </a:extLst>
              </p:spPr>
            </p:pic>
            <p:sp>
              <p:nvSpPr>
                <p:cNvPr id="7" name="Textfeld 6"/>
                <p:cNvSpPr txBox="1"/>
                <p:nvPr/>
              </p:nvSpPr>
              <p:spPr>
                <a:xfrm>
                  <a:off x="-660654" y="1664208"/>
                  <a:ext cx="4254246" cy="447785"/>
                </a:xfrm>
                <a:prstGeom prst="rect">
                  <a:avLst/>
                </a:prstGeom>
                <a:solidFill>
                  <a:schemeClr val="bg1"/>
                </a:solidFill>
              </p:spPr>
              <p:txBody>
                <a:bodyPr wrap="square" rtlCol="0">
                  <a:spAutoFit/>
                </a:bodyPr>
                <a:lstStyle/>
                <a:p>
                  <a:endParaRPr lang="de-CH" dirty="0"/>
                </a:p>
              </p:txBody>
            </p:sp>
          </p:grpSp>
          <p:sp>
            <p:nvSpPr>
              <p:cNvPr id="10" name="Rechteck 9"/>
              <p:cNvSpPr/>
              <p:nvPr/>
            </p:nvSpPr>
            <p:spPr>
              <a:xfrm>
                <a:off x="100584" y="2134626"/>
                <a:ext cx="3888764" cy="14863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a:p>
            </p:txBody>
          </p:sp>
        </p:grpSp>
        <p:sp>
          <p:nvSpPr>
            <p:cNvPr id="9" name="Textfeld 8"/>
            <p:cNvSpPr txBox="1"/>
            <p:nvPr/>
          </p:nvSpPr>
          <p:spPr>
            <a:xfrm>
              <a:off x="100584" y="2349850"/>
              <a:ext cx="4078490" cy="1578206"/>
            </a:xfrm>
            <a:prstGeom prst="rect">
              <a:avLst/>
            </a:prstGeom>
            <a:noFill/>
          </p:spPr>
          <p:txBody>
            <a:bodyPr wrap="square" rtlCol="0">
              <a:spAutoFit/>
            </a:bodyPr>
            <a:lstStyle/>
            <a:p>
              <a:pPr marL="171450" indent="-171450">
                <a:buFont typeface="Arial" panose="020B0604020202020204" pitchFamily="34" charset="0"/>
                <a:buChar char="•"/>
              </a:pPr>
              <a:r>
                <a:rPr lang="en-AU" sz="1400" dirty="0"/>
                <a:t>Dec. 2015: AEI-Law was adopted  </a:t>
              </a:r>
            </a:p>
            <a:p>
              <a:pPr marL="171450" indent="-171450">
                <a:buFont typeface="Arial" panose="020B0604020202020204" pitchFamily="34" charset="0"/>
                <a:buChar char="•"/>
              </a:pPr>
              <a:endParaRPr lang="en-AU" sz="1400" dirty="0"/>
            </a:p>
            <a:p>
              <a:pPr marL="171450" indent="-171450">
                <a:buFont typeface="Arial" panose="020B0604020202020204" pitchFamily="34" charset="0"/>
                <a:buChar char="•"/>
              </a:pPr>
              <a:r>
                <a:rPr lang="en-AU" sz="1400" dirty="0"/>
                <a:t>Apr. 2016: Deadline for referendum expired</a:t>
              </a:r>
            </a:p>
            <a:p>
              <a:pPr marL="171450" indent="-171450">
                <a:buFont typeface="Arial" panose="020B0604020202020204" pitchFamily="34" charset="0"/>
                <a:buChar char="•"/>
              </a:pPr>
              <a:endParaRPr lang="en-AU" sz="1400" dirty="0"/>
            </a:p>
            <a:p>
              <a:pPr marL="171450" indent="-171450">
                <a:buFont typeface="Arial" panose="020B0604020202020204" pitchFamily="34" charset="0"/>
                <a:buChar char="•"/>
              </a:pPr>
              <a:r>
                <a:rPr lang="en-AU" sz="1400" dirty="0"/>
                <a:t>May 2016: Consultation on ordinance until Sep. 2016</a:t>
              </a:r>
            </a:p>
            <a:p>
              <a:pPr marL="171450" indent="-171450">
                <a:buFont typeface="Arial" panose="020B0604020202020204" pitchFamily="34" charset="0"/>
                <a:buChar char="•"/>
              </a:pPr>
              <a:endParaRPr lang="en-AU" sz="1400" dirty="0"/>
            </a:p>
            <a:p>
              <a:pPr marL="171450" indent="-171450">
                <a:buFont typeface="Arial" panose="020B0604020202020204" pitchFamily="34" charset="0"/>
                <a:buChar char="•"/>
              </a:pPr>
              <a:r>
                <a:rPr lang="en-AU" sz="1400" dirty="0"/>
                <a:t>Guideline from FTA in progress</a:t>
              </a:r>
            </a:p>
          </p:txBody>
        </p:sp>
      </p:grpSp>
      <p:pic>
        <p:nvPicPr>
          <p:cNvPr id="13" name="Grafik 12"/>
          <p:cNvPicPr>
            <a:picLocks noChangeAspect="1"/>
          </p:cNvPicPr>
          <p:nvPr/>
        </p:nvPicPr>
        <p:blipFill>
          <a:blip r:embed="rId3"/>
          <a:stretch>
            <a:fillRect/>
          </a:stretch>
        </p:blipFill>
        <p:spPr>
          <a:xfrm>
            <a:off x="7124700" y="1044415"/>
            <a:ext cx="1566862" cy="1317443"/>
          </a:xfrm>
          <a:prstGeom prst="rect">
            <a:avLst/>
          </a:prstGeom>
        </p:spPr>
      </p:pic>
      <p:sp>
        <p:nvSpPr>
          <p:cNvPr id="14" name="Title 1"/>
          <p:cNvSpPr>
            <a:spLocks noGrp="1"/>
          </p:cNvSpPr>
          <p:nvPr>
            <p:ph type="title"/>
          </p:nvPr>
        </p:nvSpPr>
        <p:spPr>
          <a:xfrm>
            <a:off x="295275" y="120147"/>
            <a:ext cx="7191375" cy="1123315"/>
          </a:xfrm>
        </p:spPr>
        <p:txBody>
          <a:bodyPr>
            <a:normAutofit/>
          </a:bodyPr>
          <a:lstStyle/>
          <a:p>
            <a:pPr marL="447675" indent="-447675"/>
            <a:r>
              <a:rPr lang="en-GB" sz="2800" dirty="0"/>
              <a:t>IV.	CRS for trust and trustees </a:t>
            </a:r>
            <a:br>
              <a:rPr lang="en-GB" sz="2800" dirty="0"/>
            </a:br>
            <a:r>
              <a:rPr lang="en-GB" sz="1800" dirty="0">
                <a:solidFill>
                  <a:srgbClr val="969696"/>
                </a:solidFill>
              </a:rPr>
              <a:t>Timeline</a:t>
            </a:r>
          </a:p>
        </p:txBody>
      </p:sp>
    </p:spTree>
    <p:extLst>
      <p:ext uri="{BB962C8B-B14F-4D97-AF65-F5344CB8AC3E}">
        <p14:creationId xmlns:p14="http://schemas.microsoft.com/office/powerpoint/2010/main" val="141559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450" y="3465513"/>
            <a:ext cx="4638675" cy="934757"/>
          </a:xfrm>
        </p:spPr>
        <p:txBody>
          <a:bodyPr anchor="ctr"/>
          <a:lstStyle/>
          <a:p>
            <a:pPr lvl="0" algn="l"/>
            <a:r>
              <a:rPr lang="en-GB" dirty="0"/>
              <a:t>IV. Concluding remarks</a:t>
            </a:r>
          </a:p>
        </p:txBody>
      </p:sp>
      <p:sp>
        <p:nvSpPr>
          <p:cNvPr id="3" name="Foliennummernplatzhalter 2"/>
          <p:cNvSpPr>
            <a:spLocks noGrp="1"/>
          </p:cNvSpPr>
          <p:nvPr>
            <p:ph type="sldNum" sz="quarter" idx="11"/>
          </p:nvPr>
        </p:nvSpPr>
        <p:spPr/>
        <p:txBody>
          <a:bodyPr/>
          <a:lstStyle/>
          <a:p>
            <a:pPr>
              <a:defRPr/>
            </a:pPr>
            <a:fld id="{9EBC8639-B35B-4F91-991E-CB021A46688D}" type="slidenum">
              <a:rPr lang="en-US" smtClean="0"/>
              <a:pPr>
                <a:defRPr/>
              </a:pPr>
              <a:t>26</a:t>
            </a:fld>
            <a:endParaRPr lang="en-US" dirty="0"/>
          </a:p>
        </p:txBody>
      </p:sp>
    </p:spTree>
    <p:extLst>
      <p:ext uri="{BB962C8B-B14F-4D97-AF65-F5344CB8AC3E}">
        <p14:creationId xmlns:p14="http://schemas.microsoft.com/office/powerpoint/2010/main" val="951000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18437" y="446135"/>
            <a:ext cx="8356826" cy="515936"/>
          </a:xfrm>
        </p:spPr>
        <p:txBody>
          <a:bodyPr/>
          <a:lstStyle/>
          <a:p>
            <a:pPr marL="542925" indent="-542925"/>
            <a:r>
              <a:rPr lang="en-US" sz="2800" dirty="0"/>
              <a:t>IV.	</a:t>
            </a:r>
            <a:r>
              <a:rPr lang="de-CH" sz="2800" dirty="0">
                <a:cs typeface="Arial" charset="0"/>
              </a:rPr>
              <a:t> </a:t>
            </a:r>
            <a:r>
              <a:rPr lang="de-CH" sz="2800" dirty="0" err="1">
                <a:cs typeface="Arial" charset="0"/>
              </a:rPr>
              <a:t>Concluding</a:t>
            </a:r>
            <a:r>
              <a:rPr lang="de-CH" sz="2800" dirty="0">
                <a:cs typeface="Arial" charset="0"/>
              </a:rPr>
              <a:t> </a:t>
            </a:r>
            <a:r>
              <a:rPr lang="de-CH" sz="2800" dirty="0" err="1">
                <a:cs typeface="Arial" charset="0"/>
              </a:rPr>
              <a:t>remarks</a:t>
            </a:r>
            <a:r>
              <a:rPr lang="de-CH" sz="2800" dirty="0">
                <a:cs typeface="Arial" charset="0"/>
              </a:rPr>
              <a:t> (I)</a:t>
            </a:r>
            <a:endParaRPr lang="en-US" sz="2800" dirty="0"/>
          </a:p>
        </p:txBody>
      </p:sp>
      <p:sp>
        <p:nvSpPr>
          <p:cNvPr id="2" name="AutoShape 2" descr="data:image/jpeg;base64,/9j/4AAQSkZJRgABAQAAAQABAAD/2wCEAAkGBhQSEBUUEhQVFRQVFxQVFRcXFxUXFxQVFRcVFBcUFxcYHCYeFxwkGhYUHy8gIycpLCwsFx4xNTAqNSYrLCkBCQoKDgwOGg8PGiokHyUsLC0sLCwpLCwsLCwsLCwsLCwsLCwsLCwsLCwsLCwsLCksLCwpLCwsLCwsLCwsLCwsLP/AABEIAMIBAwMBIgACEQEDEQH/xAAcAAABBQEBAQAAAAAAAAAAAAABAAIDBAUGBwj/xABBEAACAQMCAwYDBQUGBgMBAAABAhEAAyEEEgUxQQYTIlFhcTKBkRRCcqGxByNSssEzYpKi0fAVJEOC0uEWY+Kz/8QAGgEAAgMBAQAAAAAAAAAAAAAAAAECAwUEBv/EADsRAAIBAgQCBwUGBAcAAAAAAAABAgMRBBIhMQVBIjJRYXGxwRNCgZGhFCNS0fDxFUOS4TNTYpPC0tP/2gAMAwEAAhEDEQA/AJQKdtoqKdXozzg0CjFGjTAbQp1CKAFSilRAoAEUKeaEUANo0dtKKAFFCnbaEUhiD07dTIoA0WC5J3nnR72mA0pqNkSuSi6Kd3oqvSIoyjzFneKO4VTpbqWQeYuAjzprEVVk0d1GUMxPvpb6g7yl3tLKGYl72kL1Ri5QLUZR3JzfpG5UBYUg9LKGYeXpd7TC9NmlYdx/e0aZNCjKGYkAo0QKVXlAKUUaVAApRSIpUAKKVCiKAHgU2KdNAmgYqaTQJoUCuONNmlQNAXCaBpTS3UxCmhNCaW6gLhpGgWpu6iwXCWogUBSigdwhqM0wrTKLBcnBomKhD07dUWiSZJ3Qppt1HJp2+lYLgINKaO+himMJNRlqLGoyKLCuP7ylUc0qLCuaEUqNCmIFKjSimAKVGhFAgRSo0qABQokUqABSpUKAFQikaVMQIoEUZpbqAGEUCKeaFMQylRihTAVLdSo0gBNKaUUCKBiJobqVNmnYVwk0JoTQosFx2+h3lMNNNFgzEneUt9Rk0poyjuPmjTJpUrBc1aVKlUSQqVKlTAFKjSNAAoU1rooq80WEGKFOoGgQ2lTopsUACKBpxFA0xAVSSAOZIA9zRuWY5lfbehOfQGak0lvdcQcpZR9WAqsiqBhY9dwmZGYHvWbjcZPD1KcIpdLe/iu878LhY1oTlJvQNCnUK0zPBQo0ooAbQp1AimAJppei5rd7LdnrOqtO1wvuV9sKwAA2qQeXq30qmtWjRh7SexbSpSqyyx3MDdSIq92i4WNNqNizsKqyyZMHBBPuDVGanTnGpBTjsyM4OEnGW6G0DTjQNWFY00004igRTAZQpxFCKYiS3YYiQCRRqMNSqFmPQ2QtIpThUi1UXWIYoVO1uo9tO4WGVHfeBU0UNHoe/v27Q5Mw3eijLH6A07pavZAk27I7PsjwW2ulFy6iFnm4Syqdq/d5jA2jd864hteL7tdAAV2LIAAIt/cED+6Fn1mu67daoW9H3SHa+oZdMn9xbmLjegW0HM9IriXuo7FrSC3bMd2oEQgwpPqQAT6msbh9R1a85vs+C1/VviaWLgoUoxQ2hTqFbJlgihFOihFMQ2hFOoEUCDpjDqfJlP5ioUuErygegPIHqY/rU9gjesjEienXzgxVN5A5ZzBJMT+GRivP8YdqlJ+Pmja4YrwqL9cyYilFSFKHd16JmGiOKEU8rQigLjKVE00vRYdyK/yrvOx/Altac3kuM/frbcggAKy7piM4LMD7Vwd1gRXXfs84z+6uWDB2OrDP/TuttaPZzP8A31ncUhN4Z5dufh+9juwEoqsr/AH7QNJNm1d6o20/hcT/ADKPrXJJyr03i/D++sXbWJKkDPJhlT9QK8y0llmHhVmI5hQTHvFU8Iq3oOD91/R/3uW8Sp2qqS5ryCRQipb+iupG+3cWZjcjCY5xI6UrukdNu9GXcAyyPiU8iPMVrKUXomjNcWt0QGgRU3cnyP0NNNk+R+hqV0hKLeyISKbVp9G4UMVIU4DEQDz5E+x+lTWeB3XAKpIYSplYIE8iT6GoOtTW8l80S9lN7RfyM+lWhb4K7CQ9n537IP030qj9po/jXzQ/Y1fwv5M0O5PkaXcnyP0rN/8Ajtrq94+916R7OWOouH3u3P8Ayrmz1/wr+p/9Tv8AZ4P/ADZ/7a/9DUtKxYKqkscAAGTVj/hV1jAtPI6R9ag7KcFtWbrX0SDbRoJZzlhBjcSJiR8/Wtns9ZZUe448TFmYmOQ6Tn0PyrjrY2pSk4uKuu9v0RcsLSklKEpNd6S+icvMyH4LqB/0m/y/rNaXZjutJdZ9W6WrjKBbVmE7SSWbwzzKgeeDWnqNMCqK3iZomAOZ8JI3Axlj/s1v3tSmn07OfCltGcxjCgsY9TXJV4hUqQcGkky2lhYRlm10PK+3/aNNTrLaW7pFm0jKXRoBe5AuLy8Q2QpA82HWDe4fw1r9sPZNsrnm4UiCRBByOR5ivNbfEG1Gue48HvC5Y9QZYk+0wAPKK9Z7P8Ospw1UP7w3GNyFUkRchwCIhvDtJnEk+VQw+Inh4dFLXtJ1qMar6TehTXgj71XvLMuCRDkiBM5C/wB08qx9VxmxbuPba8m5GZGgOcqSp+75iuqs6e0NVYi2w2Wj0gAkPgjoc8vT0rF1TDvrhAjxv/Ma0MPiK9dtJpW7r+qOadLD0dakZS8JJf8AFmZ/x6x0Yn2Rz/SpdDxC3dupbAujeyru7poG4xJJPIVd7z1p2lY97bP/ANlucxjeu75xP5V0zjWjBydTZfh/uyEauElJRjRevbO/lFFPU8U0qOyB71113+G3ZJ+CZ8RO3p51lN2ytBUJ0urhyQDutgQNufgPRuc10vCzZTUiN0l9QJLco3SOYwSTzH9arr2osrbtsxdtrkgliYwjTkknl0rE+3V373l+R2/ZKP4fMqaftFpiwB0+oic/vUn6d2P1qpe47pAHQPaLkOoA3Mdx3Ack5z61Y7RduTev90h7q3knw5bEgMV8Q5e2a1Lur+Md5z3A+JjPPFZ+IrTqNOo2+w7KNOEE1BW7TlR2qeT4U+JlHPMHHXqM1h8Q/aBqUuXFVLe1Dz2McYOTujqKZodPNtJ5blUiT12xEmZnyj09aGu05i+P7ltvvyfBMQoIjcM7j+ld6xVa/WfzOT7NRt1Ud7a1V26ga0bMhiGVt8xClSIPnu+lOKaj+KyPZXP6mqPZU5/FaU/TZ/qa22rUwcHXpKU5Svr7zXkclfFPDzcIU4W74Rb+qZDwe3c+02hca0yFwGXuxBBxGau8e1Pc6tgttdgI27VWAWthoIjl8R5dKr6U/vrf40/mFHtYNmpIZt0nTMoYTy3oeXtP+8U42HspJRb1XNt+bLKFd4hNzjFW7Ixj5JE/ajWP3223CK9v7oUfFI6JP3en5dd21cuulsjUXE3JbfCq3MA8yuKy+IhybbFTBCgFeRGxQuCI+O4RJ+U5FSaqybmjsbQYQPbYH/62KDcPTaemCfSsuXSWp0Xy6o3bnALV1zcN7VEXPGNurvqniJMKqOAADIAFedWNK2l41csK+1LlxAATzt3QChJ5sQWGT5HzNei9lnU6fakxbZgecw0uDkcpL1y37TNG1vUabV25DZQmJG5JZCQREQzj/tFUUus4Mvn0oKRvce0xW1bcsSbTLMXAkgju2BcjAzmRy6VzfFNCLuitSTOmuXbHhePAGKpMc/Ctv866S9pE1Fklc98hZfEfCXQOvJv4kNYHCXS99qtpO57dq/B3SLiqttx4gJ+C0ZHPfzrso5VKOZXV9b9hQ51IJyptqXJrRnPjg1ryY/8Ae/8ArS/4JZ/h/wAz/wCtXLdOivSfY8Ov5cfkjKfFMc/58/65fmY/aDSk6RrduVW2UbbLN1ksAZ/jb6VzQ4Ve7tDJbu7zpALSJh8KAOYBPIV1vGtKzW32EgtbYY8wGI/UVxfDeK6hrdxS1wCbbR8UYYFgH+X1rzWIpKnWnFLS/ma9Kq6tOM5O7a1feQXOF3QSO7fBI+A+frSq7q+J395yDMEkiSSQCZMHz86VQRYeqU24afFNFouwUc2IUe5MV6rxPN7mtotGfsZIUs114UCTIHoAceFulXeF8PLacIisBhMxyRirGB7H8ql4jqAh2IARZRbaglYNx4AkH4v+ny/j5ihoeMm2dk+EAKixnmRu2jxGRGTjrOa8zVn7Sbl2s3YRyRUS1qLBst3nc3bu2FC2lVmBM+IbiogSeTTkY51w/a39qOm1un+zaU3QzMu/ehXwr4oGT94L8gfOu51PaYqPDa3ecttzPzj/ANV5kewxW7cuWimwvMeLcm8ztOIJE+mI5TVGS5anYq8D4KCyWrQhnIE8z5lyeeBLH2NeocUsgadVjf5yu6dojcyggEyvtNZPZm3Z0ytIL6hhtIKsu1WMADdkAxlozEdK3+LOGvWkg5MHwAgZmZJhegnn4sTmpyIkei4Uv2jkPCqqfTaigYmAPGenQ1xZcM7HzZj9STXbaXXGdTc8QCK0SIH32lSQNwgLkEjHTlXDaZMVrcLXXl4epn459VeJIVpwEKx8lY/QE0SKdHgf8L/ymtOp1H4GfHrI8z0XFLjawAzAuaiCOvxQo8o29POpW08WlLKxl4kq6kGOYV8YI5kGPOmaB41SSYi7ekSwxJgxMHl0E+fStPs5ZV0YMFYBlZZ2GMGDgY+ea8k3pc9HzLOu4SXcsoWYxPIjb57CJya6m1pxuMeZ5Lzz5+81nG9t8/ryrDbj95rjABRnoD/r71xNSkzqjKKRS0lphbITaTuU4IwMHGAJHSqfF5S6VO7a9oKIbagaHHjj4scgcVu6WwoO3cd0AkEyY84rO4kr/al2Psm3nws24BxKYyMGZ9PeuuMtTmaNTsi8pYPna2/ML/8AmugcVy3Y9pTTk+br/wD0WusuCt/hT+6kv9T9DF4gvvU+78yucEHyIP0NWO2dsNfDMMiyGBgEALeIMz08YOAaguitHtSxbugqg77OoEweYRGUEAjEkzM4HI1DiumR+PoXcP8AfXh6l7iZnTWH57S3QwNp3SYMjFuJ9avdmwr2XXK93cbAJOWVGkbhIHiMDPLmap6bQtqNAqLt3A88ACUMkYb+P1/rXRW7YS3AUAkSxAgFoyfXNYTlyNVRRj9peArq9M9ks6kwVYM0q6zBicjJBHUE+48it8BawTb1Eh1OCTPsVnmp5iK9vuKdsgzPI9OVYXHOy41tsBjsdT4HAkj+6RiR6dP1SlrqNrSxkdiNUpDodxZVLpGCV+8B6g8vxmn6e69jWWYN1lF+9YJZgbai+Ll5VCkzuJ7oyJBCiYIE19D2cs6C6rvqwzrhraLuLAyCp8WJGPEBS1Ws783HtI++yqXrYLLk2CjMSpwS21BAk5POp66kUU+K61LN64sfCxn0B8Qj5EVFp+IowWTBb6DnEml+1SwUv2b1s/utRbBB8yoH6o1s/WuauS6W9pkQBcBOZ8xV0eIYqMnLMrdj/W5n1MLS2sdM+uQtsGZ+mIrg3Ypcuhsg22BMH4kfBB+X6+VaWiv/APNeuR/lPT3is1wV1hI5d7dHLnvyPfnUZV6lebnUte3I6KFNU6eWPaddwVbfcJukmOimOZjn6RSoW+JOoABAHlHnnrSrnd2XHWGr3Z+1N/ceSAtmAATgc/n9KpMK0dJKaRyMG6wQHlAJCEyeUAuflXqcZPJRffp8/wCxiYaOaqu7UTncu4KpdzeYwy7gCG2CQ5HIWOYBwJpug4O7ZJCjnjxMf8OOvnTV4hcDEr3ZjwJDMU2gK4Cl2KqIdJG6CVABxVXiPGrgK7mZSPFP9mox0jnPqSKwUbJr6QIwO0yo+Jm3xjJUKBAgedaVjTZ2gQpySFgCMefX+vpXMaHtC4Ebw0knPiaSDmepOTnyNXxd1N8/uQ1oEAG44O8gHovIe/50mBo63S231enRSO9Rt7mBi1sY7XMz4mCED+5u6TUzZ1ReRCKxnas+EHkdu77wxPXlVXgvBTZuhjuYQ5LE5ZziW3HczY+LlHTlEFq8rHVFQJ27J3AnmV24eAJJxCwSfMmogT3k2aC8xadwVPeQi+vVm5flyrmLS10/GzGh9Wu+n8bmMY+70xXOW1xW5w5WpN9/ojKxr+8S7gRTmHgf8D/ymlFSL8LTy2tP0NdtTqPwOSO6PKdC7fal/h+0X55xBI8/D5fXPSu009lQBtUKIXAAgY5Yrl7nELQ1Zi1dgXbjAbhHPpAMZA51f1encguzNkfdO0xiBAOBnlPT3ryMldI9GbFxD7frVK5p/ijnBjpnPp51jvYhCG8RjBJ3GIySSfXz6VJY42yoAELNGCeREmBI5mMfKlk7B5i7Y7P7SjEkiPUSwOfb2rKu67vNZzPdqCgILgmIYkd34j4gBHkKuni1+5Z2vc7tJaAqIACcTvZp5eVcyt0oSVaCAcjp5wQfKpxg+YSlc6XsmSFtA9L5HXq4/wDKu1uiuI4ACBJMxeVifxbGn9TXd31zWzwp6TXeZPEF0ovuKl0Vt8VtD7NpbifH8HwBpL29pEbh5c6xroxW93avotOWbYEuoSc4zctx89wHz9Ks4qvu4y7/AEYcPfTku71Mr/jd7R2FRbF1kBAN1dscguJ3RgDn1p5fVupNtWVWBG57jFjz8QX4QfcVp66yqgZJ7xiwgAkYJjI8xEetbFix4RnnnoI9hWA5W2Rr2OD0ti/adbC3rg8EvkHux4gsAiFHhbxScsvU1oa7jl9bJshrTm4uy08slxsAGBnvMcyI5mtnidi8t9GtshtxBVuYYnLK8GIUzHWKvXeHKGDSZUHbJwJjMdTjn6nzoctbhY8z09/UKCUsggKGJVZERO6Y9+VWNBx47wWWVKupglNwZSChZYKiYyM4rurGyz0BcgqPMrMgfKYrhjoovXVbbbCu4E/DKkeHz57sx0q1PMLYf2n0ty7wK3KgnS3AAJJIt7mtAT+B7X+GuB7OWpubXbulE8z8Rk4J6da9l4BwZtRw+/Zc41CXFXlAMFAykEyJCHzBUg14GvFXtE2nTxIWRlPMMCQZ9QaUfC+v0KqsW1obASdV3hcBVJClfvQeZrS1XZ4XtSGtOwctblecEgAGDEglTyM1ySa8qoZfDJg9cgeVegdntQPtujvkqEuoVaT97aXT57iR9ajZqV1sEb2NFP2XEiX1B3HJlBM/WlXevrlBj9AtKo3kWWRla3Rvaba4g9PWtLUuQbNsbfAjXDuLATi2J2At99z67eYq/qdKLw8XTM+XpWHxC13mpuKGZQE2yrsDABztBgjxtzBnPz1cZW9oox8bnBhqWRyfyLnCdFvRGcgC5LhRIneWeIHQAgdR4VrWtaRFwFmTmST/AFqjo9R+82bMWl27sgA/wwem0oQfWqXFOIvcu91biBAY7iMkLgQRjxDlms96nVKSirnR2dKN3wirBMeUCuQSbKg4kx1J6N/iyo95HnXQo/xsceBFxMiRuMcyACw9opNEYVM19Ce0SVaTu5z8PRRiFJ8+U9axFvq9m7v7tgWso3JZUvGwszCZ5ZCLnBOTWr3u2wxM/eOcQJPPA6ew+WawLWq26VnG8gXU+9aDDYsmCGKLz9MfWhE1sWeMsPsVhVEAsDERja5Ajpz5VjIK1uMD/l7A9B5fwDy96zFFegwH+AvF+Zj4x/fP4DSKccI/4W/lNKKV8furn4H/AJTXVU6j8Dmi+kjzLgtmNTfduQd1Gf7xM/kPzrortnwkzjyia57TaS7cu3QgZjvaF8xvIEeckgekDzroBobzBYtsQcT0H4v4T6GvHtbM9PcqDS71YTkDl0zyFVdPw7YG27gfr8jPMe/nXRcI7KgPcL3CzkkEDAWSzhZ5EjdHyqW9weHgXEID7WWfEPBu/Qz8pp3toI52yn2hCgU98h5TE+knoTAB5gkVzWu0xI3LuK5WYJKkYKnyIyK7/iWjtafUoQ6KGQgyRJhuniHOZ+Qq4/Bbd4rctAjvQWbb8LKSQCQoPixz67qmnl1Ecnwh/wB1/wBlo/TvFj/KK728M1zGt4IbDnaGKG34iQcMLjR0AghxkdZ5V0enubraHzRT+QrT4U+nNdtvUzuILoxfiR3FxWzb0necJuQSCrSDAO0rdR5g88ZrKdcV0fZFO802oskTM4PXem2Pqtd/EVehfsafp6nPgnar4plHRam9fi06nfbIIaILNtLB9uIkTK+R6Ti7Z4ddBJdrlsDogkGPxKw+k1maHiPd6i05G0PbViMnNuVcSTEBBzieXSuy118o6nO3M84Ecycx+VeadzbvY5bVbwcX75n4YtZPodqgTkZI6+lJOEaljzNwYkXv3YA6jwc+fRZ9a6PimuSxb3spOQoA6kyRnoMH+lYTdswLndtbRbm4rsm4eSl53bAMgNHnBiauyp7FeZgXshcSzFq81u6SxfaWFttzSEWZa2qiFBB5DM1yr6E2JW+ptZiWB7s/hdZVunXrXfcN4+t1+7ZSjGdoJDq4EztODyBMEDlUzaj4twHhncBMlOcgAGYEGI6jzoV1uO/YcZwHiP2V2ZIuK22QHUGQckTz8JYR1geVcP8Atu7MC1rE1Vv+w1cMWUYF4Abp/EsP6kt5V6Txzs9buHfaAlyoBU7QSw8JkeGGGQ3njrh+p7PJqdIeH6yNpI7m4jKxtuJ2g5wZJiYBDFfKROzuPkfO/EHVGS2YKoSdy/eB5E10Gi1O7QbszYcMpEAwpEH6N+VYnarsve4fqmsahcjKsJ23EJw6HqP0Mg5FanZR1fvrCncrIdoPTmpI/wAQ+lTqPmVpW0PTuF9pbVyzbfcwJUSDsJ3DDZOTkGhXmWmu+AeMCMZW4TjGTv8ASlUcqHc+g+Gnc5zAAk8+Q/8AdZ3B9IpuPcLzuJxMjJLEL1yCfoa0NDZ26VmPx3pVfwwc59Nx+laPCeEqtqCJ3TM5wQRH5kVdXd5v5FdJWirlLhtjc1wsx+LAkQAAEkQMeJWmfL1qPV9nld943AmJg+EwInw5/wBfrO3p7ZUQwECACMsfxQvMkk48z71ILHoAPIVQTlFSVmYtnhioOrGREsefIYgknl5VYb4GMElnJyVGBy5kY8K9f6kad3T7lIkrIIkYI6YJ5H9Kz73EUTw/2kHaMhjJEwT55+hFG4siSshuuQJYgnbgCfInr4T5+R9qwOM6UrpbduSzM7sNwYMfCQCQRgyV9I9c1q3OKueu2cggBis8vCDIHqcmDyECqAm/ctK5LwyQxKxHxlgFPknWfTrTSJEnapdosp5Bj/Kv9DWOtb/aPTd5e/CAv6sf1FZTaGK38I1GhFfrVmLiU3VkyrFG4v7t/wAD/wApqRtORTb2Lb/gf+U10T1iznS1R5t2bVrfFEaY3arYRiCjN59fFHTp9PXtTwW2bpK94rNlikhSR5kjaD7RPWa8s7L8NN/iI8R22tSLrnMeFhtX3LQPafKvadasXljy54nG709fOvJVHZI9MldnPWuyx73vO9dxBkbEDHAwWECORjb1PnVpOFWonuyefMnMwPPrWhq9UUUTuYtIVehI9TgdPP2rJ03Hy8AW1nMj94AMkRuKQT4TyGJExVSzS1LcqW47VdlbGoyUCMABKgA4mARyIyelZV7sebdtxa1LbVktbhgCVAfABPocV1Nnc9rcqFSGEg4wIPhbkRMZ6waeNADcJgEN4pJGZGxp6/DH+GhTaBwTZgaRh3tq3tc2rqMpFxtwLbQ07WJgGdsf3c5mKfEtELNzYq7VABUZ5H39ZrZu8JuqLYXZ+5I7tmdvuztGyQo8JAPsM4qTjdu1fRXLCzcUEbXx1yscz1ggGu/h9dU66b2ascOMpOdLw1Obitjsde26hl/jQ/VSGH5bqytsdQfUTn606yzKwZSQwyCMEV6OrD2lNw7TEpzyTUuw1P8A4xYDufEGW4+RCiXJIEC0dw2sBJJ59Om2qNcsgGS6HY3SSvhzyIkbXj1HPr5vxfjWqcOe/vKBHJiBg9Y/Wo+DjUahbjHV3+8QgEd45HnJk5mvO+yvPL4m06yy3PUxuKAG2W6Mpg/POCMD61AvArM7u7KGII33AAMHbG7aM+XlXjHFbWouFla9dAEw3eOII5yJrE4ZoLzjJaQxClpYNHXJqqEnLRIbkkrs+gF1GksGe8sI0RLXU3R5S7THpVbV9o9GCG+2adWEj+1Qz5AwZ5/75R4lq+zIRtzuJMkQABPI+tZP2plDgKrjqRmJ/wB/nUq0alK2aO5GNWM+qe7DtZw5DtbWWdpmFBYxMlhImQSZ9CMVh8Q/aLw1Va19qBBmdtm74lP3GK2hJ5+IMDy9q8V4ffO6GIUMTGPyFaN9dMqeGXInfjIJ5x8qpdVp2aJ3seidpe3fCNdp2san7RdCCbd1bUXrUgDdvYicx08QiQTmvNeEpbsa213Nw3LT7lDMndt4sAFQzdduQTUvZ/s93j70BcZG1iBIaQBB6xmsDVW2sagKVKtbcGCZ5GRFdLg3BSGppvKa/GtQ1vUXFCCN0jLfe8Xn60q63UcKS4xYjJj8gB/SlVKqIuyHsGpu72UwqooAVWZRtA67Z8RwvPGOvVqM7NCuxP4oHsIj9frWIXk4rQ0kKJnNdzw6S3ONV2+RrLrr4EFbeBzJLEnHkR69Kq2eJ3i/iK+XhJ/SAP1qG5q5NBWzNCoR5g6r5F3UcMNx9zuZiPljH1E+/niKer3WRKbSCcllDGcDrywI/wDZJq3Zvk9aZfuTg8jUqdKClqrkZzk46Oxl3OI3mBBuHaegW2B/KSPrUSswO7e4MRIO0xjqoHkPoKsXNoMFW96G5PJvpWgqNLlFGe6tT8X1AL5JknJyZ8z1qQXqhYp6im+HoatyorzMnLCmG0jYb4Tho5lTgx8qbvIpfa/NRScG1Yamk7sk0djT2kdbNvuyzM0hWEsWJVmaJY8uc1qXOL28MxJYATAJE9YxHU9Kx+/TqCPnQlPWs7+F0/ecvp+R2/xCpyt9TXudprfkxHlE/rUD9q1Hw2z/AJV/8qoFVPUfSo2sD0qyPDsMt038f2K5Y2u9mvl+5ZudqLh5LHuxP8oWq13jl9vvAewn+YmmGyKbsrqhhMNHaC+OvmUSxNaW8n5eRHc1Vxvidz8zH0GKjW2KsRQIrpjaOkVYpbb1buRi3VTiGpNuI61dmM1XtaYalwm9UUhjuJyAMRB61RiamSG+pbRhmlsc5xriYXru3CSFx8qhbiYs2d1onxgF1Umfea2dZ2csrfVO8WGPxkzIAwq+RNZ2o4PZS+VsOCAhJXd1BzM/pWDKrLpPt+Zp+y2MPUa/fbU5DCTnyJ/OmWuICVYuCQSABIy3Mz5+ldHxzs8Pso1F24JVAdggQD90RzIrltVrbNqyj21E3DJBEx6zXJTzUpXRNq+jL/aOwLygFShbCSTMjrNUbvCBp1W2Q2wrLMsEsYz+cVR4lxttVbSG3ENtUHFZ2o4rdVdheIBHsf4c1fWm6rvbmtyEIOKsQazhbiGVht+JJ+IZwKr6y3dtqN+CwPLyBzPkZrX0nEFuW4cEXICquSSRyP1qd9OIG87tpj2Iz86olUs9iy9tyt2SDJcF/vCMGVA6zgGfkam41q7Oo1Je6o34kAxMen++tQLZVrRziW29CS3KT1rL1SWkByxecn+ET0+VNSlJvV+AaN3PRdFr7b2w24CfUcwYP5ilXBroFYAh8ECMx0o0acy1VGj3G2wnFSm4RVPS3AGE1qsVIEVut2OCxCjGrtq3OaqG5U1rWRik7sFYtAxQkSJNQ3dVTH8WaEhtm5Y4jaBiJ8zFWV7huUVzSGKuCxgGedVyjbmyUZX3SNu5wdGjaBHU86g1XBlUSoB9+dU7Ope2cZFTDi79Y9PSoqU1zJONNrYrPaAGbZHyqArb8orTXiW4EHmaA0oIz1q+NXtOeVLsMoWLUc6juaJYGa0RwBM9ZqO7w3dC9BVyrRvo2VexlbWKM77Mv8VI20/iNWLnAz0NRNwhumauU4v3ilwkvdI2S3GJmmG2sU+5w24vNDHnFMW2KkmuTIO/NDe6FRlferlrQhsAmT0rT03Zh+bMAPKJNQlWjDdlkaM57I529cCqWPIVjcQvMdsBGzBBgCOYNdR2r0QsWl8SkkiRHT0rkNTrVYQ6mZBAAgSOUms3GV4VI2udtCjKm7si0mnstddu8O07VW2IkOTJ9hPlWva7OpcuG5AUoSCqqCSCJn3q2/DbAKTaCOYYsCYU7epH6VX7DXmGpvrvRnZrhzMhV2gEDyzXEktmjrscZ2js2whEv8TShY+DoIHtXCSwu92XKo0wecfKvU+0HBLl66+Ee4W3sFYYVcdceVcRxnggdj3UkpifMk5HpFc76Mm3sGxncE0gDsGcKCMeePvVfHDUco4IuhTDZg4PxfOotDwYWSpvsJztAPSPOptJKWixtgTMT/DJg+3WkqjTutRSV9S9Y0loMxACsSCAD5DpWfrCSPAykSWPngQfmai0Okud8udygFjJ5AjkPqKkvawLcdUtyYmBiPWaqndzvzFsY1gvcfxYRJJGf6U7W6BIBUsCw65BFTHicXgVUqxSGBAgjp7YqhrFuWXDGYklR0B9B866IrVcu4miq0zhxHT5YpVuaPs9bNtS5AYiSCYIJzETSodWK0HmR65WjYOKFKtxnESOaYDSpU0RZIDVm3SpUmIT1dtnl7UqVQexOJdt8m9qiUZFKlVBcW9Ig8hUhGKFKo8yXIt6X4ap3/iNKlRHcctkJDUumHjFGlU5bFa3Reucqw9daG44HXoKVKlQ6w8R1Q8BUd4fauiFKlSxHXJYbqHM9q0BUyAYiJzHtWTrrK7rXhGbZ6D0o0q5l1i1jNAg7q/gfdrnGXbxSzt8M2rsxicKenrSpVFbfrtET8eQG5bkD+zf+lcHxUxZaMZ6Y60qVVYj8iDMPQ3CXMkmFMSZjJrV4wxOhEmcH9TRpVz+8Moae6ZXJ/sT19Ky0unvVyc7Zyc+9KlV/vMBmsH/ADR/DPzjnUHaVybgknl/WlSqS60fAnHdGU11ick/U0qVKr7F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AutoShape 5" descr="data:image/jpeg;base64,/9j/4AAQSkZJRgABAQAAAQABAAD/2wCEAAkGBhQQEBQUExIUFRUPEBQUFBYVExQUFRUVFBUVFhQUGBIYHCYeFxsjGRQVIC8sJycpLS8sFx4xNTAqNSYrLCkBCQoKDgwOGg8PGDUkHCQsKiosLCwqNSksLCkyLDEuLCwpKSwqLCksLCwzLSwpNSwsLCwpLCwpLTQpKSwpKSksKf/AABEIAJsAeAMBIgACEQEDEQH/xAAbAAEAAgMBAQAAAAAAAAAAAAAAAQQCAwUGB//EAD0QAAIBAgIDDgQFAgcAAAAAAAECAAMREiEEEzEFBhQiQVFSU2GRkqHR8BUycYEWI0JiojNyJENUg7HB4f/EABoBAQEBAQEBAQAAAAAAAAAAAAABAgMEBQb/xAAnEQACAQMDAwQDAQAAAAAAAAAAAQIRElEDExQhMUEEYaHwBRWRUv/aAAwDAQACEQMRAD8A+4xEQBERAEREARE1V6ZYWDFecjbbsvsgGGk6elMgMwBbYu1j9FGZmnh1RvkoN9XYJ5ZnykJoWrqJqwApDmodrMRhCXY5n9UiiaxUY+Kwq54bEGmcwMxyXAP0muhOplj0joUh/uOfPBBr1x/lU2/tqkHuKf8Ac2UxU42w3qZA5WS4vs5bXmlGrWqZcbMIWw4BdmCkAZkBcJN4r7Ep7mR3VVf6ivT7WF18S3A+8uI4IBBBB2EZg/eVKBqkpjAA1RxjI3qXAy7NvfNWibnMqIwOrqFFNQAfls9hiugyGd8xaOheqOlEhb2z28vL5xMlJieK+P1+me4R8fr9PyWeTlQwz1cWeUe1ieJ+P1+s8h6Sfj1frPIekcqGGOLPJ7WJ4r4/X6z+Ij49X6z+IjlQwOLPJ7WVtK0V2IK1WSwtYBCD28YGeT+PV+sPhWPj9brD4V9JeXDBeLPJ6Zdz6lxfSKhyzGGnn98MmloNQEX0h2ta91p52PYv2nmPj9brD3L6R+IK3WeSxy4E4s8ntZhWQspAYqSLBhYkdovlPHfiCr1nkPSPxBV6zyHpHKgOLM9J8Pq5/wCJfktxKWW39ue3ykHc2r/qqmy3yUs9ufy9vlPOfiCr1nkPSPxBV6zyHpHLgOLM9fotIooDOXI/UQoJ+ygCJ5D8QVesPcPSI5UBxZnPxmRjM3ar6SMPaO6fOoz6FUacUi8327f+JFu2KFqabyJuwwVkoKmnD7tJwfXumy3Z5yLdnnFC1NeD690nB9ZllzCQbc0UFTHBIKe7zKwjL2JARh93jB7vJNuzukZexAIw+7yYiAdYaLlsOwfp9ZidHPN3kS6ulpYfmJsH6l9Y4TT6xfGs9m2jyXsocGPZ5zE6Oezzl7hFPrF8Q9ZialPpp4l9ZNst7KBo9o8prNP3lOg1Sn0k8Qml6tPpp4h6zD0zamU8H1kFPr3ze1ROmniX1mk6RT6aeNZix4NqSMCvvOYke/ZmR0pOmviHrNZ0xOsXxD1kseC3Im0xI7JidLTpr4h6zE6ZT6aeJfWSyWDVyyZYf2iRh/bMDpdPpp4l9ZrOl0+mviX1k25Y+BfHJtIHNJmjhidYvePWRJtz/wAv+FvjkaKVFiwuAuznNspYRqeWW0cbi8pYZgcllvPH6lum/jaRqG6b+Np+hX42eT4n7KGD2CuhLEpYHYObsvl7AjBT28Y2sc8wdvJ3Tx+obpv42jUN038bTS/HTXkn7GGD1mGkp2Ns5dh5P/ZSqqCTbZc2vttyTgahum/jaDQPTbxNOnBnkzz4YOq6WMwcZTmcGPTbxGODHpt4jOi9JNeTL9dDBamNUSvwU9JvEY4Kek3iM6rQknU5P1UWqUM5g0jgf7j3mRwLtPeZ3jGSPPPUjJUJtK1pY4D2nvjgPae+doylHx8nnlGMvJXtE3nQBz+cTW7LHyY21ktxL24m5w0jSKdIsVFQkXFiRZSdh+k6Wib1w+kPTZnpLTRM6gTFjqHDTU4SVzN+XknOWpGPRnRQb7Hn4nW0Lcmm1Gs9Rqi1NHdEZAqkXqMyKLnPapvJ3ybh8EqKg1hxYrFgnGsQBgCEk7eWxi9XW+RY6VORE9I29FV1Qeqbsld6+EA4NSEJReduPY35ROTuvoC0mTAzMlaktRCwAYBr5NbK4IkjqRk6IODXcoxEToYEREAREQBERAEREAs7m6e1CqtVQCyE2DXtmCM7fWbdz92quj0tXRIp3bEzKBiawsFN8rDM7Npk7gaEtfSaVN74ajENY2NsJO3k2TsVt6QqVmSmcGro03qqWNXA7k2RWABe4F7zjOUE6SOsYyarE5Okbuu5rHCg4U1JnsD81EkgjPK5JvK+lboNUrtWyV3qazi8jC1iL81hOjU3s6strq9Omq1RTViGYOxUNkBsABF7yKG9osq/nUw9VXaklmOsVL3YNsF7G14UoLqvv2gcZv79yZDfhXOAORUFPWXDD+oKgsVa3ML2tbbyznbpbomuwJVUCIqIi3wqq7BnmZ0zvYUIXbSaa4aNOs4KPdUqDI5bTfKbF3nNjKNXpqxrNSQFWONggcWI2Ag/aRS0o9UVx1H0Z56J39H3otUK6usjI9NnxhWsMDBCoU5k3OUfhIqzh66IEaiA2FiG11wmQ2G62mt2GTO3LBwInpNy9666+mleog1lWoi0+NiqCkSrEMPlzlNN7d6dzXRanBzX1eFiQlrg4tl43Y1oNuRx4nrd0d6lM5USP6qAuWeyrqDUa6nbsvz52nMTe2G4w0hNUaL1RVwta1NgrgrtBBYQtaLVQ9KSOLE7dfeuVWsdap1AVrKrFmVlxB8O1V5LnlnEm4yUuxlxa7iIiaMm7Q9LalUWohsyG4Nr2NiNn3lqhu9WQghhxaa081VgyLmoYEca18rznxMuKfdGlJrsdHRd8FamXKuPzGxMCikYhkGCkWBtzSKW+CutMoKnFbF+lcQx/MFa11Budk58SWRwL5ZLdXdWo4YFsqlJKTZDNKfyib33w1i6uXGJKpqg4R85QJe39oE5sS2RwLnkvaNu1VphArACkrqAVBBVyGYMD82YG2YvuvUOK7D8ypTqNZVHGpXKWAGVrynEWrAueTrUN9OkISVccaoz5opszG7YbjignmmqnvgrrS1QcYMBp5qpOA5YcVr2nOiTbjgt8snRO+GvcHHYh1cWAHGVNWP45THSd3a1QtiYcemaRAVQoQkEgKBYZiUIiyOCXSydE74a1mGIfmKFJwrfCFw2DWuOKLTnREqil2I233ERE0Qyp0yxsBcnYOebDob58RsjY2F7Ei9rDsjRBdvmwZHMy9TRibDSV4xGwm5JPNMN0NpVKNPQ3a4CMSLXFsxfZltmFWiymzC3u06GHO/CkucybnsG33smFbRL2ZqykFsN+awJ9/WLhac+JcGgriI19OwAN7mxvfL65Z/WZLuenLpFPv7pbkS1lGJd+Hp19PvmHAwFUlxxwTbLKw2Ek7bkD7GLkLWVYlxdDQg/nKM+W2y9r7fvFTQkC316GwOQuSTyAc8XIWspxLyaDTK3NdQcrjba+3Yc/fbKdVLEgG9uX7SppkaoYxESkEREARIEmAIiIAiIgCIiAIiIAiIgCIiAIi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7" descr="data:image/jpeg;base64,/9j/4AAQSkZJRgABAQAAAQABAAD/2wCEAAkGBhQQEBQUExIUFRUPEBQUFBYVExQUFRUVFBUVFhQUGBIYHCYeFxsjGRQVIC8sJycpLS8sFx4xNTAqNSYrLCkBCQoKDgwOGg8PGDUkHCQsKiosLCwqNSksLCkyLDEuLCwpKSwqLCksLCwzLSwpNSwsLCwpLCwpLTQpKSwpKSksKf/AABEIAJsAeAMBIgACEQEDEQH/xAAbAAEAAgMBAQAAAAAAAAAAAAAAAQQCAwUGB//EAD0QAAIBAgIDDgQFAgcAAAAAAAECAAMREiEEEzEFBhQiQVFSU2GRkqHR8BUycYEWI0JiojNyJENUg7HB4f/EABoBAQEBAQEBAQAAAAAAAAAAAAABAgMEBQb/xAAnEQACAQMDAwQDAQAAAAAAAAAAAQIRElEDExQhMUEEYaHwBRWRUv/aAAwDAQACEQMRAD8A+4xEQBERAEREARE1V6ZYWDFecjbbsvsgGGk6elMgMwBbYu1j9FGZmnh1RvkoN9XYJ5ZnykJoWrqJqwApDmodrMRhCXY5n9UiiaxUY+Kwq54bEGmcwMxyXAP0muhOplj0joUh/uOfPBBr1x/lU2/tqkHuKf8Ac2UxU42w3qZA5WS4vs5bXmlGrWqZcbMIWw4BdmCkAZkBcJN4r7Ep7mR3VVf6ivT7WF18S3A+8uI4IBBBB2EZg/eVKBqkpjAA1RxjI3qXAy7NvfNWibnMqIwOrqFFNQAfls9hiugyGd8xaOheqOlEhb2z28vL5xMlJieK+P1+me4R8fr9PyWeTlQwz1cWeUe1ieJ+P1+s8h6Sfj1frPIekcqGGOLPJ7WJ4r4/X6z+Ij49X6z+IjlQwOLPJ7WVtK0V2IK1WSwtYBCD28YGeT+PV+sPhWPj9brD4V9JeXDBeLPJ6Zdz6lxfSKhyzGGnn98MmloNQEX0h2ta91p52PYv2nmPj9brD3L6R+IK3WeSxy4E4s8ntZhWQspAYqSLBhYkdovlPHfiCr1nkPSPxBV6zyHpHKgOLM9J8Pq5/wCJfktxKWW39ue3ykHc2r/qqmy3yUs9ufy9vlPOfiCr1nkPSPxBV6zyHpHLgOLM9fotIooDOXI/UQoJ+ygCJ5D8QVesPcPSI5UBxZnPxmRjM3ar6SMPaO6fOoz6FUacUi8327f+JFu2KFqabyJuwwVkoKmnD7tJwfXumy3Z5yLdnnFC1NeD690nB9ZllzCQbc0UFTHBIKe7zKwjL2JARh93jB7vJNuzukZexAIw+7yYiAdYaLlsOwfp9ZidHPN3kS6ulpYfmJsH6l9Y4TT6xfGs9m2jyXsocGPZ5zE6Oezzl7hFPrF8Q9ZialPpp4l9ZNst7KBo9o8prNP3lOg1Sn0k8Qml6tPpp4h6zD0zamU8H1kFPr3ze1ROmniX1mk6RT6aeNZix4NqSMCvvOYke/ZmR0pOmviHrNZ0xOsXxD1kseC3Im0xI7JidLTpr4h6zE6ZT6aeJfWSyWDVyyZYf2iRh/bMDpdPpp4l9ZrOl0+mviX1k25Y+BfHJtIHNJmjhidYvePWRJtz/wAv+FvjkaKVFiwuAuznNspYRqeWW0cbi8pYZgcllvPH6lum/jaRqG6b+Np+hX42eT4n7KGD2CuhLEpYHYObsvl7AjBT28Y2sc8wdvJ3Tx+obpv42jUN038bTS/HTXkn7GGD1mGkp2Ns5dh5P/ZSqqCTbZc2vttyTgahum/jaDQPTbxNOnBnkzz4YOq6WMwcZTmcGPTbxGODHpt4jOi9JNeTL9dDBamNUSvwU9JvEY4Kek3iM6rQknU5P1UWqUM5g0jgf7j3mRwLtPeZ3jGSPPPUjJUJtK1pY4D2nvjgPae+doylHx8nnlGMvJXtE3nQBz+cTW7LHyY21ktxL24m5w0jSKdIsVFQkXFiRZSdh+k6Wib1w+kPTZnpLTRM6gTFjqHDTU4SVzN+XknOWpGPRnRQb7Hn4nW0Lcmm1Gs9Rqi1NHdEZAqkXqMyKLnPapvJ3ybh8EqKg1hxYrFgnGsQBgCEk7eWxi9XW+RY6VORE9I29FV1Qeqbsld6+EA4NSEJReduPY35ROTuvoC0mTAzMlaktRCwAYBr5NbK4IkjqRk6IODXcoxEToYEREAREQBERAEREAs7m6e1CqtVQCyE2DXtmCM7fWbdz92quj0tXRIp3bEzKBiawsFN8rDM7Npk7gaEtfSaVN74ajENY2NsJO3k2TsVt6QqVmSmcGro03qqWNXA7k2RWABe4F7zjOUE6SOsYyarE5Okbuu5rHCg4U1JnsD81EkgjPK5JvK+lboNUrtWyV3qazi8jC1iL81hOjU3s6strq9Omq1RTViGYOxUNkBsABF7yKG9osq/nUw9VXaklmOsVL3YNsF7G14UoLqvv2gcZv79yZDfhXOAORUFPWXDD+oKgsVa3ML2tbbyznbpbomuwJVUCIqIi3wqq7BnmZ0zvYUIXbSaa4aNOs4KPdUqDI5bTfKbF3nNjKNXpqxrNSQFWONggcWI2Ag/aRS0o9UVx1H0Z56J39H3otUK6usjI9NnxhWsMDBCoU5k3OUfhIqzh66IEaiA2FiG11wmQ2G62mt2GTO3LBwInpNy9666+mleog1lWoi0+NiqCkSrEMPlzlNN7d6dzXRanBzX1eFiQlrg4tl43Y1oNuRx4nrd0d6lM5USP6qAuWeyrqDUa6nbsvz52nMTe2G4w0hNUaL1RVwta1NgrgrtBBYQtaLVQ9KSOLE7dfeuVWsdap1AVrKrFmVlxB8O1V5LnlnEm4yUuxlxa7iIiaMm7Q9LalUWohsyG4Nr2NiNn3lqhu9WQghhxaa081VgyLmoYEca18rznxMuKfdGlJrsdHRd8FamXKuPzGxMCikYhkGCkWBtzSKW+CutMoKnFbF+lcQx/MFa11Budk58SWRwL5ZLdXdWo4YFsqlJKTZDNKfyib33w1i6uXGJKpqg4R85QJe39oE5sS2RwLnkvaNu1VphArACkrqAVBBVyGYMD82YG2YvuvUOK7D8ypTqNZVHGpXKWAGVrynEWrAueTrUN9OkISVccaoz5opszG7YbjignmmqnvgrrS1QcYMBp5qpOA5YcVr2nOiTbjgt8snRO+GvcHHYh1cWAHGVNWP45THSd3a1QtiYcemaRAVQoQkEgKBYZiUIiyOCXSydE74a1mGIfmKFJwrfCFw2DWuOKLTnREqil2I233ERE0Qyp0yxsBcnYOebDob58RsjY2F7Ei9rDsjRBdvmwZHMy9TRibDSV4xGwm5JPNMN0NpVKNPQ3a4CMSLXFsxfZltmFWiymzC3u06GHO/CkucybnsG33smFbRL2ZqykFsN+awJ9/WLhac+JcGgriI19OwAN7mxvfL65Z/WZLuenLpFPv7pbkS1lGJd+Hp19PvmHAwFUlxxwTbLKw2Ek7bkD7GLkLWVYlxdDQg/nKM+W2y9r7fvFTQkC316GwOQuSTyAc8XIWspxLyaDTK3NdQcrjba+3Yc/fbKdVLEgG9uX7SppkaoYxESkEREARIEmAIiIAiIgCIiAIiIAiIgCIiAIiI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9" descr="data:image/jpeg;base64,/9j/4AAQSkZJRgABAQAAAQABAAD/2wCEAAkGBhQQEBQUExIUFRUPEBQUFBYVExQUFRUVFBUVFhQUGBIYHCYeFxsjGRQVIC8sJycpLS8sFx4xNTAqNSYrLCkBCQoKDgwOGg8PGDUkHCQsKiosLCwqNSksLCkyLDEuLCwpKSwqLCksLCwzLSwpNSwsLCwpLCwpLTQpKSwpKSksKf/AABEIAJsAeAMBIgACEQEDEQH/xAAbAAEAAgMBAQAAAAAAAAAAAAAAAQQCAwUGB//EAD0QAAIBAgIDDgQFAgcAAAAAAAECAAMREiEEEzEFBhQiQVFSU2GRkqHR8BUycYEWI0JiojNyJENUg7HB4f/EABoBAQEBAQEBAQAAAAAAAAAAAAABAgMEBQb/xAAnEQACAQMDAwQDAQAAAAAAAAAAAQIRElEDExQhMUEEYaHwBRWRUv/aAAwDAQACEQMRAD8A+4xEQBERAEREARE1V6ZYWDFecjbbsvsgGGk6elMgMwBbYu1j9FGZmnh1RvkoN9XYJ5ZnykJoWrqJqwApDmodrMRhCXY5n9UiiaxUY+Kwq54bEGmcwMxyXAP0muhOplj0joUh/uOfPBBr1x/lU2/tqkHuKf8Ac2UxU42w3qZA5WS4vs5bXmlGrWqZcbMIWw4BdmCkAZkBcJN4r7Ep7mR3VVf6ivT7WF18S3A+8uI4IBBBB2EZg/eVKBqkpjAA1RxjI3qXAy7NvfNWibnMqIwOrqFFNQAfls9hiugyGd8xaOheqOlEhb2z28vL5xMlJieK+P1+me4R8fr9PyWeTlQwz1cWeUe1ieJ+P1+s8h6Sfj1frPIekcqGGOLPJ7WJ4r4/X6z+Ij49X6z+IjlQwOLPJ7WVtK0V2IK1WSwtYBCD28YGeT+PV+sPhWPj9brD4V9JeXDBeLPJ6Zdz6lxfSKhyzGGnn98MmloNQEX0h2ta91p52PYv2nmPj9brD3L6R+IK3WeSxy4E4s8ntZhWQspAYqSLBhYkdovlPHfiCr1nkPSPxBV6zyHpHKgOLM9J8Pq5/wCJfktxKWW39ue3ykHc2r/qqmy3yUs9ufy9vlPOfiCr1nkPSPxBV6zyHpHLgOLM9fotIooDOXI/UQoJ+ygCJ5D8QVesPcPSI5UBxZnPxmRjM3ar6SMPaO6fOoz6FUacUi8327f+JFu2KFqabyJuwwVkoKmnD7tJwfXumy3Z5yLdnnFC1NeD690nB9ZllzCQbc0UFTHBIKe7zKwjL2JARh93jB7vJNuzukZexAIw+7yYiAdYaLlsOwfp9ZidHPN3kS6ulpYfmJsH6l9Y4TT6xfGs9m2jyXsocGPZ5zE6Oezzl7hFPrF8Q9ZialPpp4l9ZNst7KBo9o8prNP3lOg1Sn0k8Qml6tPpp4h6zD0zamU8H1kFPr3ze1ROmniX1mk6RT6aeNZix4NqSMCvvOYke/ZmR0pOmviHrNZ0xOsXxD1kseC3Im0xI7JidLTpr4h6zE6ZT6aeJfWSyWDVyyZYf2iRh/bMDpdPpp4l9ZrOl0+mviX1k25Y+BfHJtIHNJmjhidYvePWRJtz/wAv+FvjkaKVFiwuAuznNspYRqeWW0cbi8pYZgcllvPH6lum/jaRqG6b+Np+hX42eT4n7KGD2CuhLEpYHYObsvl7AjBT28Y2sc8wdvJ3Tx+obpv42jUN038bTS/HTXkn7GGD1mGkp2Ns5dh5P/ZSqqCTbZc2vttyTgahum/jaDQPTbxNOnBnkzz4YOq6WMwcZTmcGPTbxGODHpt4jOi9JNeTL9dDBamNUSvwU9JvEY4Kek3iM6rQknU5P1UWqUM5g0jgf7j3mRwLtPeZ3jGSPPPUjJUJtK1pY4D2nvjgPae+doylHx8nnlGMvJXtE3nQBz+cTW7LHyY21ktxL24m5w0jSKdIsVFQkXFiRZSdh+k6Wib1w+kPTZnpLTRM6gTFjqHDTU4SVzN+XknOWpGPRnRQb7Hn4nW0Lcmm1Gs9Rqi1NHdEZAqkXqMyKLnPapvJ3ybh8EqKg1hxYrFgnGsQBgCEk7eWxi9XW+RY6VORE9I29FV1Qeqbsld6+EA4NSEJReduPY35ROTuvoC0mTAzMlaktRCwAYBr5NbK4IkjqRk6IODXcoxEToYEREAREQBERAEREAs7m6e1CqtVQCyE2DXtmCM7fWbdz92quj0tXRIp3bEzKBiawsFN8rDM7Npk7gaEtfSaVN74ajENY2NsJO3k2TsVt6QqVmSmcGro03qqWNXA7k2RWABe4F7zjOUE6SOsYyarE5Okbuu5rHCg4U1JnsD81EkgjPK5JvK+lboNUrtWyV3qazi8jC1iL81hOjU3s6strq9Omq1RTViGYOxUNkBsABF7yKG9osq/nUw9VXaklmOsVL3YNsF7G14UoLqvv2gcZv79yZDfhXOAORUFPWXDD+oKgsVa3ML2tbbyznbpbomuwJVUCIqIi3wqq7BnmZ0zvYUIXbSaa4aNOs4KPdUqDI5bTfKbF3nNjKNXpqxrNSQFWONggcWI2Ag/aRS0o9UVx1H0Z56J39H3otUK6usjI9NnxhWsMDBCoU5k3OUfhIqzh66IEaiA2FiG11wmQ2G62mt2GTO3LBwInpNy9666+mleog1lWoi0+NiqCkSrEMPlzlNN7d6dzXRanBzX1eFiQlrg4tl43Y1oNuRx4nrd0d6lM5USP6qAuWeyrqDUa6nbsvz52nMTe2G4w0hNUaL1RVwta1NgrgrtBBYQtaLVQ9KSOLE7dfeuVWsdap1AVrKrFmVlxB8O1V5LnlnEm4yUuxlxa7iIiaMm7Q9LalUWohsyG4Nr2NiNn3lqhu9WQghhxaa081VgyLmoYEca18rznxMuKfdGlJrsdHRd8FamXKuPzGxMCikYhkGCkWBtzSKW+CutMoKnFbF+lcQx/MFa11Budk58SWRwL5ZLdXdWo4YFsqlJKTZDNKfyib33w1i6uXGJKpqg4R85QJe39oE5sS2RwLnkvaNu1VphArACkrqAVBBVyGYMD82YG2YvuvUOK7D8ypTqNZVHGpXKWAGVrynEWrAueTrUN9OkISVccaoz5opszG7YbjignmmqnvgrrS1QcYMBp5qpOA5YcVr2nOiTbjgt8snRO+GvcHHYh1cWAHGVNWP45THSd3a1QtiYcemaRAVQoQkEgKBYZiUIiyOCXSydE74a1mGIfmKFJwrfCFw2DWuOKLTnREqil2I233ERE0Qyp0yxsBcnYOebDob58RsjY2F7Ei9rDsjRBdvmwZHMy9TRibDSV4xGwm5JPNMN0NpVKNPQ3a4CMSLXFsxfZltmFWiymzC3u06GHO/CkucybnsG33smFbRL2ZqykFsN+awJ9/WLhac+JcGgriI19OwAN7mxvfL65Z/WZLuenLpFPv7pbkS1lGJd+Hp19PvmHAwFUlxxwTbLKw2Ek7bkD7GLkLWVYlxdDQg/nKM+W2y9r7fvFTQkC316GwOQuSTyAc8XIWspxLyaDTK3NdQcrjba+3Yc/fbKdVLEgG9uX7SppkaoYxESkEREARIEmAIiIAiIgCIiAIiIAiIgCIiAIiI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11" descr="See full size 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437" y="1179560"/>
            <a:ext cx="2486026" cy="1912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4700" y="944700"/>
            <a:ext cx="3692899" cy="18294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442965" y="3253699"/>
            <a:ext cx="8294635" cy="447454"/>
          </a:xfrm>
          <a:prstGeom prst="rect">
            <a:avLst/>
          </a:prstGeom>
          <a:solidFill>
            <a:schemeClr val="accent1"/>
          </a:solidFill>
        </p:spPr>
        <p:style>
          <a:lnRef idx="1">
            <a:schemeClr val="accent2"/>
          </a:lnRef>
          <a:fillRef idx="2">
            <a:schemeClr val="accent2"/>
          </a:fillRef>
          <a:effectRef idx="1">
            <a:schemeClr val="accent2"/>
          </a:effectRef>
          <a:fontRef idx="minor">
            <a:schemeClr val="dk1"/>
          </a:fontRef>
        </p:style>
        <p:txBody>
          <a:bodyPr wrap="square" lIns="36000" tIns="36000" rIns="36000" bIns="36000" rtlCol="0" anchor="ctr">
            <a:noAutofit/>
          </a:bodyPr>
          <a:lstStyle/>
          <a:p>
            <a:pPr algn="ctr"/>
            <a:r>
              <a:rPr lang="de-CH" sz="2400" b="1" dirty="0"/>
              <a:t>AMLA   –   FATCA   –   CRS   –  </a:t>
            </a:r>
            <a:r>
              <a:rPr lang="de-CH" sz="2400" b="1" dirty="0" err="1"/>
              <a:t>FinSA</a:t>
            </a:r>
            <a:r>
              <a:rPr lang="de-CH" sz="2400" b="1" dirty="0"/>
              <a:t> - </a:t>
            </a:r>
            <a:r>
              <a:rPr lang="de-CH" sz="2400" b="1" dirty="0" err="1"/>
              <a:t>FinIA</a:t>
            </a:r>
            <a:r>
              <a:rPr lang="de-CH" sz="2400" b="1" dirty="0"/>
              <a:t> </a:t>
            </a:r>
            <a:endParaRPr lang="en-GB" sz="2400" b="1" dirty="0"/>
          </a:p>
        </p:txBody>
      </p:sp>
      <p:grpSp>
        <p:nvGrpSpPr>
          <p:cNvPr id="20" name="Group 19"/>
          <p:cNvGrpSpPr/>
          <p:nvPr/>
        </p:nvGrpSpPr>
        <p:grpSpPr>
          <a:xfrm>
            <a:off x="460375" y="3797146"/>
            <a:ext cx="8277225" cy="1299640"/>
            <a:chOff x="2053228" y="4515139"/>
            <a:chExt cx="4364551" cy="1299640"/>
          </a:xfrm>
          <a:solidFill>
            <a:schemeClr val="accent1">
              <a:lumMod val="60000"/>
              <a:lumOff val="40000"/>
            </a:schemeClr>
          </a:solidFill>
        </p:grpSpPr>
        <p:sp>
          <p:nvSpPr>
            <p:cNvPr id="21" name="Down Arrow Callout 20"/>
            <p:cNvSpPr/>
            <p:nvPr/>
          </p:nvSpPr>
          <p:spPr>
            <a:xfrm>
              <a:off x="2053228" y="4515139"/>
              <a:ext cx="1091014" cy="1283717"/>
            </a:xfrm>
            <a:prstGeom prst="downArrowCallout">
              <a:avLst/>
            </a:prstGeom>
            <a:grp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rPr>
                <a:t>Governance</a:t>
              </a:r>
            </a:p>
            <a:p>
              <a:pPr algn="ctr"/>
              <a:br>
                <a:rPr lang="de-CH" sz="1000" b="1" i="1" dirty="0">
                  <a:solidFill>
                    <a:schemeClr val="bg1"/>
                  </a:solidFill>
                </a:rPr>
              </a:br>
              <a:br>
                <a:rPr lang="de-CH" sz="1000" b="1" i="1" dirty="0"/>
              </a:br>
              <a:endParaRPr lang="de-CH" sz="1100" b="1" i="1" dirty="0"/>
            </a:p>
          </p:txBody>
        </p:sp>
        <p:sp>
          <p:nvSpPr>
            <p:cNvPr id="22" name="Down Arrow Callout 21"/>
            <p:cNvSpPr/>
            <p:nvPr/>
          </p:nvSpPr>
          <p:spPr>
            <a:xfrm>
              <a:off x="3180852" y="4515139"/>
              <a:ext cx="1054647" cy="1283717"/>
            </a:xfrm>
            <a:prstGeom prst="downArrowCallout">
              <a:avLst/>
            </a:prstGeom>
            <a:grp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dirty="0"/>
                <a:t>IT processes</a:t>
              </a:r>
              <a:br>
                <a:rPr lang="de-CH" sz="1200" b="1" dirty="0"/>
              </a:br>
              <a:br>
                <a:rPr lang="de-CH" sz="1200" b="1" dirty="0"/>
              </a:br>
              <a:endParaRPr lang="de-CH" sz="1000" b="1" i="1" dirty="0"/>
            </a:p>
          </p:txBody>
        </p:sp>
        <p:sp>
          <p:nvSpPr>
            <p:cNvPr id="23" name="Down Arrow Callout 22"/>
            <p:cNvSpPr/>
            <p:nvPr/>
          </p:nvSpPr>
          <p:spPr>
            <a:xfrm>
              <a:off x="4271988" y="4515139"/>
              <a:ext cx="1054647" cy="1299640"/>
            </a:xfrm>
            <a:prstGeom prst="downArrowCallout">
              <a:avLst/>
            </a:prstGeom>
            <a:grp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rPr>
                <a:t>Data quality</a:t>
              </a:r>
              <a:br>
                <a:rPr lang="en-US" sz="1600" b="1" dirty="0">
                  <a:solidFill>
                    <a:schemeClr val="bg1"/>
                  </a:solidFill>
                </a:rPr>
              </a:br>
              <a:br>
                <a:rPr lang="de-CH" sz="1200" b="1" dirty="0">
                  <a:solidFill>
                    <a:schemeClr val="bg1"/>
                  </a:solidFill>
                </a:rPr>
              </a:br>
              <a:br>
                <a:rPr lang="de-CH" sz="1200" b="1" dirty="0">
                  <a:solidFill>
                    <a:schemeClr val="bg1"/>
                  </a:solidFill>
                </a:rPr>
              </a:br>
              <a:endParaRPr lang="de-CH" sz="1200" b="1" dirty="0">
                <a:solidFill>
                  <a:schemeClr val="bg1"/>
                </a:solidFill>
              </a:endParaRPr>
            </a:p>
          </p:txBody>
        </p:sp>
        <p:sp>
          <p:nvSpPr>
            <p:cNvPr id="24" name="Down Arrow Callout 23"/>
            <p:cNvSpPr/>
            <p:nvPr/>
          </p:nvSpPr>
          <p:spPr>
            <a:xfrm>
              <a:off x="5363132" y="4517026"/>
              <a:ext cx="1054647" cy="1281830"/>
            </a:xfrm>
            <a:prstGeom prst="downArrowCallout">
              <a:avLst/>
            </a:prstGeom>
            <a:grp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1600" b="1" dirty="0">
                  <a:solidFill>
                    <a:schemeClr val="bg1"/>
                  </a:solidFill>
                </a:rPr>
                <a:t>Monitoring /</a:t>
              </a:r>
              <a:br>
                <a:rPr lang="en-US" sz="1600" b="1" dirty="0">
                  <a:solidFill>
                    <a:schemeClr val="bg1"/>
                  </a:solidFill>
                </a:rPr>
              </a:br>
              <a:r>
                <a:rPr lang="en-US" sz="1600" b="1" dirty="0">
                  <a:solidFill>
                    <a:schemeClr val="bg1"/>
                  </a:solidFill>
                </a:rPr>
                <a:t>Reporting</a:t>
              </a:r>
              <a:br>
                <a:rPr lang="en-US" sz="1600" b="1" dirty="0">
                  <a:solidFill>
                    <a:schemeClr val="bg1"/>
                  </a:solidFill>
                </a:rPr>
              </a:br>
              <a:br>
                <a:rPr lang="de-CH" sz="1200" b="1" dirty="0">
                  <a:solidFill>
                    <a:schemeClr val="bg1"/>
                  </a:solidFill>
                </a:rPr>
              </a:br>
              <a:endParaRPr lang="de-CH" sz="1200" b="1" dirty="0">
                <a:solidFill>
                  <a:schemeClr val="bg1"/>
                </a:solidFill>
              </a:endParaRPr>
            </a:p>
          </p:txBody>
        </p:sp>
      </p:grpSp>
      <p:sp>
        <p:nvSpPr>
          <p:cNvPr id="25" name="Rectangle 24"/>
          <p:cNvSpPr/>
          <p:nvPr/>
        </p:nvSpPr>
        <p:spPr>
          <a:xfrm>
            <a:off x="493356" y="5133146"/>
            <a:ext cx="8316000" cy="976917"/>
          </a:xfrm>
          <a:prstGeom prst="rect">
            <a:avLst/>
          </a:prstGeom>
          <a:solidFill>
            <a:schemeClr val="accent4"/>
          </a:solidFill>
          <a:ln/>
        </p:spPr>
        <p:style>
          <a:lnRef idx="1">
            <a:schemeClr val="accent2"/>
          </a:lnRef>
          <a:fillRef idx="2">
            <a:schemeClr val="accent2"/>
          </a:fillRef>
          <a:effectRef idx="1">
            <a:schemeClr val="accent2"/>
          </a:effectRef>
          <a:fontRef idx="minor">
            <a:schemeClr val="dk1"/>
          </a:fontRef>
        </p:style>
        <p:txBody>
          <a:bodyPr rtlCol="0" anchor="t"/>
          <a:lstStyle/>
          <a:p>
            <a:pPr algn="ctr"/>
            <a:r>
              <a:rPr lang="en-US" sz="2800" b="1" dirty="0">
                <a:solidFill>
                  <a:schemeClr val="tx1"/>
                </a:solidFill>
              </a:rPr>
              <a:t>Coordination </a:t>
            </a:r>
          </a:p>
          <a:p>
            <a:pPr algn="ctr"/>
            <a:r>
              <a:rPr lang="en-US" sz="2800" b="1" dirty="0">
                <a:solidFill>
                  <a:schemeClr val="tx1"/>
                </a:solidFill>
              </a:rPr>
              <a:t>Use of synergies</a:t>
            </a:r>
          </a:p>
          <a:p>
            <a:pPr algn="ctr"/>
            <a:endParaRPr lang="en-US" sz="2800" b="1" dirty="0">
              <a:solidFill>
                <a:schemeClr val="tx1"/>
              </a:solidFill>
            </a:endParaRPr>
          </a:p>
        </p:txBody>
      </p:sp>
      <p:sp>
        <p:nvSpPr>
          <p:cNvPr id="4" name="Foliennummernplatzhalter 3"/>
          <p:cNvSpPr>
            <a:spLocks noGrp="1"/>
          </p:cNvSpPr>
          <p:nvPr>
            <p:ph type="sldNum" sz="quarter" idx="14"/>
          </p:nvPr>
        </p:nvSpPr>
        <p:spPr/>
        <p:txBody>
          <a:bodyPr/>
          <a:lstStyle/>
          <a:p>
            <a:fld id="{328AA9C7-BFB6-46B6-809D-382BACFC0733}" type="slidenum">
              <a:rPr lang="nl-BE" smtClean="0"/>
              <a:pPr/>
              <a:t>27</a:t>
            </a:fld>
            <a:endParaRPr lang="nl-BE" dirty="0"/>
          </a:p>
        </p:txBody>
      </p:sp>
      <p:sp>
        <p:nvSpPr>
          <p:cNvPr id="6" name="Datumsplatzhalter 5"/>
          <p:cNvSpPr>
            <a:spLocks noGrp="1"/>
          </p:cNvSpPr>
          <p:nvPr>
            <p:ph type="dt" sz="half" idx="13"/>
          </p:nvPr>
        </p:nvSpPr>
        <p:spPr/>
        <p:txBody>
          <a:bodyPr/>
          <a:lstStyle/>
          <a:p>
            <a:r>
              <a:rPr lang="de-DE"/>
              <a:t>May 25, 2016</a:t>
            </a:r>
            <a:endParaRPr lang="nl-BE" dirty="0"/>
          </a:p>
        </p:txBody>
      </p:sp>
    </p:spTree>
    <p:extLst>
      <p:ext uri="{BB962C8B-B14F-4D97-AF65-F5344CB8AC3E}">
        <p14:creationId xmlns:p14="http://schemas.microsoft.com/office/powerpoint/2010/main" val="4274819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barn(inVertical)">
                                      <p:cBhvr>
                                        <p:cTn id="12" dur="2000"/>
                                        <p:tgtEl>
                                          <p:spTgt spid="307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20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barn(inVertical)">
                                      <p:cBhvr>
                                        <p:cTn id="22" dur="20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barn(inVertical)">
                                      <p:cBhvr>
                                        <p:cTn id="27"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4"/>
          </p:nvPr>
        </p:nvSpPr>
        <p:spPr/>
        <p:txBody>
          <a:bodyPr/>
          <a:lstStyle/>
          <a:p>
            <a:fld id="{328AA9C7-BFB6-46B6-809D-382BACFC0733}" type="slidenum">
              <a:rPr lang="nl-BE" smtClean="0"/>
              <a:pPr/>
              <a:t>28</a:t>
            </a:fld>
            <a:endParaRPr lang="nl-BE" dirty="0"/>
          </a:p>
        </p:txBody>
      </p:sp>
      <p:sp>
        <p:nvSpPr>
          <p:cNvPr id="2" name="AutoShape 2" descr="data:image/jpeg;base64,/9j/4AAQSkZJRgABAQAAAQABAAD/2wCEAAkGBhQSEBUUEhQVFRQVFxQVFRcXFxUXFxQVFRcVFBcUFxcYHCYeFxwkGhYUHy8gIycpLCwsFx4xNTAqNSYrLCkBCQoKDgwOGg8PGiokHyUsLC0sLCwpLCwsLCwsLCwsLCwsLCwsLCwsLCwsLCwsLCksLCwpLCwsLCwsLCwsLCwsLP/AABEIAMIBAwMBIgACEQEDEQH/xAAcAAABBQEBAQAAAAAAAAAAAAABAAIDBAUGBwj/xABBEAACAQMCAwYDBQUGBgMBAAABAhEAAyEEEgUxQQYTIlFhcTKBkRRCcqGxByNSssEzYpKi0fAVJEOC0uEWY+Kz/8QAGgEAAgMBAQAAAAAAAAAAAAAAAAECAwUEBv/EADsRAAIBAgQCBwUGBAcAAAAAAAABAgMRBBIhMQVBIjJRYXGxwRNCgZGhFCNS0fDxFUOS4TNTYpPC0tP/2gAMAwEAAhEDEQA/AJQKdtoqKdXozzg0CjFGjTAbQp1CKAFSilRAoAEUKeaEUANo0dtKKAFFCnbaEUhiD07dTIoA0WC5J3nnR72mA0pqNkSuSi6Kd3oqvSIoyjzFneKO4VTpbqWQeYuAjzprEVVk0d1GUMxPvpb6g7yl3tLKGYl72kL1Ri5QLUZR3JzfpG5UBYUg9LKGYeXpd7TC9NmlYdx/e0aZNCjKGYkAo0QKVXlAKUUaVAApRSIpUAKKVCiKAHgU2KdNAmgYqaTQJoUCuONNmlQNAXCaBpTS3UxCmhNCaW6gLhpGgWpu6iwXCWogUBSigdwhqM0wrTKLBcnBomKhD07dUWiSZJ3Qppt1HJp2+lYLgINKaO+himMJNRlqLGoyKLCuP7ylUc0qLCuaEUqNCmIFKjSimAKVGhFAgRSo0qABQokUqABSpUKAFQikaVMQIoEUZpbqAGEUCKeaFMQylRihTAVLdSo0gBNKaUUCKBiJobqVNmnYVwk0JoTQosFx2+h3lMNNNFgzEneUt9Rk0poyjuPmjTJpUrBc1aVKlUSQqVKlTAFKjSNAAoU1rooq80WEGKFOoGgQ2lTopsUACKBpxFA0xAVSSAOZIA9zRuWY5lfbehOfQGak0lvdcQcpZR9WAqsiqBhY9dwmZGYHvWbjcZPD1KcIpdLe/iu878LhY1oTlJvQNCnUK0zPBQo0ooAbQp1AimAJppei5rd7LdnrOqtO1wvuV9sKwAA2qQeXq30qmtWjRh7SexbSpSqyyx3MDdSIq92i4WNNqNizsKqyyZMHBBPuDVGanTnGpBTjsyM4OEnGW6G0DTjQNWFY00004igRTAZQpxFCKYiS3YYiQCRRqMNSqFmPQ2QtIpThUi1UXWIYoVO1uo9tO4WGVHfeBU0UNHoe/v27Q5Mw3eijLH6A07pavZAk27I7PsjwW2ulFy6iFnm4Syqdq/d5jA2jd864hteL7tdAAV2LIAAIt/cED+6Fn1mu67daoW9H3SHa+oZdMn9xbmLjegW0HM9IriXuo7FrSC3bMd2oEQgwpPqQAT6msbh9R1a85vs+C1/VviaWLgoUoxQ2hTqFbJlgihFOihFMQ2hFOoEUCDpjDqfJlP5ioUuErygegPIHqY/rU9gjesjEienXzgxVN5A5ZzBJMT+GRivP8YdqlJ+Pmja4YrwqL9cyYilFSFKHd16JmGiOKEU8rQigLjKVE00vRYdyK/yrvOx/Altac3kuM/frbcggAKy7piM4LMD7Vwd1gRXXfs84z+6uWDB2OrDP/TuttaPZzP8A31ncUhN4Z5dufh+9juwEoqsr/AH7QNJNm1d6o20/hcT/ADKPrXJJyr03i/D++sXbWJKkDPJhlT9QK8y0llmHhVmI5hQTHvFU8Iq3oOD91/R/3uW8Sp2qqS5ryCRQipb+iupG+3cWZjcjCY5xI6UrukdNu9GXcAyyPiU8iPMVrKUXomjNcWt0QGgRU3cnyP0NNNk+R+hqV0hKLeyISKbVp9G4UMVIU4DEQDz5E+x+lTWeB3XAKpIYSplYIE8iT6GoOtTW8l80S9lN7RfyM+lWhb4K7CQ9n537IP030qj9po/jXzQ/Y1fwv5M0O5PkaXcnyP0rN/8Ajtrq94+916R7OWOouH3u3P8Ayrmz1/wr+p/9Tv8AZ4P/ADZ/7a/9DUtKxYKqkscAAGTVj/hV1jAtPI6R9ag7KcFtWbrX0SDbRoJZzlhBjcSJiR8/Wtns9ZZUe448TFmYmOQ6Tn0PyrjrY2pSk4uKuu9v0RcsLSklKEpNd6S+icvMyH4LqB/0m/y/rNaXZjutJdZ9W6WrjKBbVmE7SSWbwzzKgeeDWnqNMCqK3iZomAOZ8JI3Axlj/s1v3tSmn07OfCltGcxjCgsY9TXJV4hUqQcGkky2lhYRlm10PK+3/aNNTrLaW7pFm0jKXRoBe5AuLy8Q2QpA82HWDe4fw1r9sPZNsrnm4UiCRBByOR5ivNbfEG1Gue48HvC5Y9QZYk+0wAPKK9Z7P8Ospw1UP7w3GNyFUkRchwCIhvDtJnEk+VQw+Inh4dFLXtJ1qMar6TehTXgj71XvLMuCRDkiBM5C/wB08qx9VxmxbuPba8m5GZGgOcqSp+75iuqs6e0NVYi2w2Wj0gAkPgjoc8vT0rF1TDvrhAjxv/Ma0MPiK9dtJpW7r+qOadLD0dakZS8JJf8AFmZ/x6x0Yn2Rz/SpdDxC3dupbAujeyru7poG4xJJPIVd7z1p2lY97bP/ANlucxjeu75xP5V0zjWjBydTZfh/uyEauElJRjRevbO/lFFPU8U0qOyB71113+G3ZJ+CZ8RO3p51lN2ytBUJ0urhyQDutgQNufgPRuc10vCzZTUiN0l9QJLco3SOYwSTzH9arr2osrbtsxdtrkgliYwjTkknl0rE+3V373l+R2/ZKP4fMqaftFpiwB0+oic/vUn6d2P1qpe47pAHQPaLkOoA3Mdx3Ack5z61Y7RduTev90h7q3knw5bEgMV8Q5e2a1Lur+Md5z3A+JjPPFZ+IrTqNOo2+w7KNOEE1BW7TlR2qeT4U+JlHPMHHXqM1h8Q/aBqUuXFVLe1Dz2McYOTujqKZodPNtJ5blUiT12xEmZnyj09aGu05i+P7ltvvyfBMQoIjcM7j+ld6xVa/WfzOT7NRt1Ud7a1V26ga0bMhiGVt8xClSIPnu+lOKaj+KyPZXP6mqPZU5/FaU/TZ/qa22rUwcHXpKU5Svr7zXkclfFPDzcIU4W74Rb+qZDwe3c+02hca0yFwGXuxBBxGau8e1Pc6tgttdgI27VWAWthoIjl8R5dKr6U/vrf40/mFHtYNmpIZt0nTMoYTy3oeXtP+8U42HspJRb1XNt+bLKFd4hNzjFW7Ixj5JE/ajWP3223CK9v7oUfFI6JP3en5dd21cuulsjUXE3JbfCq3MA8yuKy+IhybbFTBCgFeRGxQuCI+O4RJ+U5FSaqybmjsbQYQPbYH/62KDcPTaemCfSsuXSWp0Xy6o3bnALV1zcN7VEXPGNurvqniJMKqOAADIAFedWNK2l41csK+1LlxAATzt3QChJ5sQWGT5HzNei9lnU6fakxbZgecw0uDkcpL1y37TNG1vUabV25DZQmJG5JZCQREQzj/tFUUus4Mvn0oKRvce0xW1bcsSbTLMXAkgju2BcjAzmRy6VzfFNCLuitSTOmuXbHhePAGKpMc/Ctv866S9pE1Fklc98hZfEfCXQOvJv4kNYHCXS99qtpO57dq/B3SLiqttx4gJ+C0ZHPfzrso5VKOZXV9b9hQ51IJyptqXJrRnPjg1ryY/8Ae/8ArS/4JZ/h/wAz/wCtXLdOivSfY8Ov5cfkjKfFMc/58/65fmY/aDSk6RrduVW2UbbLN1ksAZ/jb6VzQ4Ve7tDJbu7zpALSJh8KAOYBPIV1vGtKzW32EgtbYY8wGI/UVxfDeK6hrdxS1wCbbR8UYYFgH+X1rzWIpKnWnFLS/ma9Kq6tOM5O7a1feQXOF3QSO7fBI+A+frSq7q+J395yDMEkiSSQCZMHz86VQRYeqU24afFNFouwUc2IUe5MV6rxPN7mtotGfsZIUs114UCTIHoAceFulXeF8PLacIisBhMxyRirGB7H8ql4jqAh2IARZRbaglYNx4AkH4v+ny/j5ihoeMm2dk+EAKixnmRu2jxGRGTjrOa8zVn7Sbl2s3YRyRUS1qLBst3nc3bu2FC2lVmBM+IbiogSeTTkY51w/a39qOm1un+zaU3QzMu/ehXwr4oGT94L8gfOu51PaYqPDa3ecttzPzj/ANV5kewxW7cuWimwvMeLcm8ztOIJE+mI5TVGS5anYq8D4KCyWrQhnIE8z5lyeeBLH2NeocUsgadVjf5yu6dojcyggEyvtNZPZm3Z0ytIL6hhtIKsu1WMADdkAxlozEdK3+LOGvWkg5MHwAgZmZJhegnn4sTmpyIkei4Uv2jkPCqqfTaigYmAPGenQ1xZcM7HzZj9STXbaXXGdTc8QCK0SIH32lSQNwgLkEjHTlXDaZMVrcLXXl4epn459VeJIVpwEKx8lY/QE0SKdHgf8L/ymtOp1H4GfHrI8z0XFLjawAzAuaiCOvxQo8o29POpW08WlLKxl4kq6kGOYV8YI5kGPOmaB41SSYi7ekSwxJgxMHl0E+fStPs5ZV0YMFYBlZZ2GMGDgY+ea8k3pc9HzLOu4SXcsoWYxPIjb57CJya6m1pxuMeZ5Lzz5+81nG9t8/ryrDbj95rjABRnoD/r71xNSkzqjKKRS0lphbITaTuU4IwMHGAJHSqfF5S6VO7a9oKIbagaHHjj4scgcVu6WwoO3cd0AkEyY84rO4kr/al2Psm3nws24BxKYyMGZ9PeuuMtTmaNTsi8pYPna2/ML/8AmugcVy3Y9pTTk+br/wD0WusuCt/hT+6kv9T9DF4gvvU+78yucEHyIP0NWO2dsNfDMMiyGBgEALeIMz08YOAaguitHtSxbugqg77OoEweYRGUEAjEkzM4HI1DiumR+PoXcP8AfXh6l7iZnTWH57S3QwNp3SYMjFuJ9avdmwr2XXK93cbAJOWVGkbhIHiMDPLmap6bQtqNAqLt3A88ACUMkYb+P1/rXRW7YS3AUAkSxAgFoyfXNYTlyNVRRj9peArq9M9ks6kwVYM0q6zBicjJBHUE+48it8BawTb1Eh1OCTPsVnmp5iK9vuKdsgzPI9OVYXHOy41tsBjsdT4HAkj+6RiR6dP1SlrqNrSxkdiNUpDodxZVLpGCV+8B6g8vxmn6e69jWWYN1lF+9YJZgbai+Ll5VCkzuJ7oyJBCiYIE19D2cs6C6rvqwzrhraLuLAyCp8WJGPEBS1Ws783HtI++yqXrYLLk2CjMSpwS21BAk5POp66kUU+K61LN64sfCxn0B8Qj5EVFp+IowWTBb6DnEml+1SwUv2b1s/utRbBB8yoH6o1s/WuauS6W9pkQBcBOZ8xV0eIYqMnLMrdj/W5n1MLS2sdM+uQtsGZ+mIrg3Ypcuhsg22BMH4kfBB+X6+VaWiv/APNeuR/lPT3is1wV1hI5d7dHLnvyPfnUZV6lebnUte3I6KFNU6eWPaddwVbfcJukmOimOZjn6RSoW+JOoABAHlHnnrSrnd2XHWGr3Z+1N/ceSAtmAATgc/n9KpMK0dJKaRyMG6wQHlAJCEyeUAuflXqcZPJRffp8/wCxiYaOaqu7UTncu4KpdzeYwy7gCG2CQ5HIWOYBwJpug4O7ZJCjnjxMf8OOvnTV4hcDEr3ZjwJDMU2gK4Cl2KqIdJG6CVABxVXiPGrgK7mZSPFP9mox0jnPqSKwUbJr6QIwO0yo+Jm3xjJUKBAgedaVjTZ2gQpySFgCMefX+vpXMaHtC4Ebw0knPiaSDmepOTnyNXxd1N8/uQ1oEAG44O8gHovIe/50mBo63S231enRSO9Rt7mBi1sY7XMz4mCED+5u6TUzZ1ReRCKxnas+EHkdu77wxPXlVXgvBTZuhjuYQ5LE5ZziW3HczY+LlHTlEFq8rHVFQJ27J3AnmV24eAJJxCwSfMmogT3k2aC8xadwVPeQi+vVm5flyrmLS10/GzGh9Wu+n8bmMY+70xXOW1xW5w5WpN9/ojKxr+8S7gRTmHgf8D/ymlFSL8LTy2tP0NdtTqPwOSO6PKdC7fal/h+0X55xBI8/D5fXPSu009lQBtUKIXAAgY5Yrl7nELQ1Zi1dgXbjAbhHPpAMZA51f1encguzNkfdO0xiBAOBnlPT3ryMldI9GbFxD7frVK5p/ijnBjpnPp51jvYhCG8RjBJ3GIySSfXz6VJY42yoAELNGCeREmBI5mMfKlk7B5i7Y7P7SjEkiPUSwOfb2rKu67vNZzPdqCgILgmIYkd34j4gBHkKuni1+5Z2vc7tJaAqIACcTvZp5eVcyt0oSVaCAcjp5wQfKpxg+YSlc6XsmSFtA9L5HXq4/wDKu1uiuI4ACBJMxeVifxbGn9TXd31zWzwp6TXeZPEF0ovuKl0Vt8VtD7NpbifH8HwBpL29pEbh5c6xroxW93avotOWbYEuoSc4zctx89wHz9Ks4qvu4y7/AEYcPfTku71Mr/jd7R2FRbF1kBAN1dscguJ3RgDn1p5fVupNtWVWBG57jFjz8QX4QfcVp66yqgZJ7xiwgAkYJjI8xEetbFix4RnnnoI9hWA5W2Rr2OD0ti/adbC3rg8EvkHux4gsAiFHhbxScsvU1oa7jl9bJshrTm4uy08slxsAGBnvMcyI5mtnidi8t9GtshtxBVuYYnLK8GIUzHWKvXeHKGDSZUHbJwJjMdTjn6nzoctbhY8z09/UKCUsggKGJVZERO6Y9+VWNBx47wWWVKupglNwZSChZYKiYyM4rurGyz0BcgqPMrMgfKYrhjoovXVbbbCu4E/DKkeHz57sx0q1PMLYf2n0ty7wK3KgnS3AAJJIt7mtAT+B7X+GuB7OWpubXbulE8z8Rk4J6da9l4BwZtRw+/Zc41CXFXlAMFAykEyJCHzBUg14GvFXtE2nTxIWRlPMMCQZ9QaUfC+v0KqsW1obASdV3hcBVJClfvQeZrS1XZ4XtSGtOwctblecEgAGDEglTyM1ySa8qoZfDJg9cgeVegdntQPtujvkqEuoVaT97aXT57iR9ajZqV1sEb2NFP2XEiX1B3HJlBM/WlXevrlBj9AtKo3kWWRla3Rvaba4g9PWtLUuQbNsbfAjXDuLATi2J2At99z67eYq/qdKLw8XTM+XpWHxC13mpuKGZQE2yrsDABztBgjxtzBnPz1cZW9oox8bnBhqWRyfyLnCdFvRGcgC5LhRIneWeIHQAgdR4VrWtaRFwFmTmST/AFqjo9R+82bMWl27sgA/wwem0oQfWqXFOIvcu91biBAY7iMkLgQRjxDlms96nVKSirnR2dKN3wirBMeUCuQSbKg4kx1J6N/iyo95HnXQo/xsceBFxMiRuMcyACw9opNEYVM19Ce0SVaTu5z8PRRiFJ8+U9axFvq9m7v7tgWso3JZUvGwszCZ5ZCLnBOTWr3u2wxM/eOcQJPPA6ew+WawLWq26VnG8gXU+9aDDYsmCGKLz9MfWhE1sWeMsPsVhVEAsDERja5Ajpz5VjIK1uMD/l7A9B5fwDy96zFFegwH+AvF+Zj4x/fP4DSKccI/4W/lNKKV8furn4H/AJTXVU6j8Dmi+kjzLgtmNTfduQd1Gf7xM/kPzrortnwkzjyia57TaS7cu3QgZjvaF8xvIEeckgekDzroBobzBYtsQcT0H4v4T6GvHtbM9PcqDS71YTkDl0zyFVdPw7YG27gfr8jPMe/nXRcI7KgPcL3CzkkEDAWSzhZ5EjdHyqW9weHgXEID7WWfEPBu/Qz8pp3toI52yn2hCgU98h5TE+knoTAB5gkVzWu0xI3LuK5WYJKkYKnyIyK7/iWjtafUoQ6KGQgyRJhuniHOZ+Qq4/Bbd4rctAjvQWbb8LKSQCQoPixz67qmnl1Ecnwh/wB1/wBlo/TvFj/KK728M1zGt4IbDnaGKG34iQcMLjR0AghxkdZ5V0enubraHzRT+QrT4U+nNdtvUzuILoxfiR3FxWzb0necJuQSCrSDAO0rdR5g88ZrKdcV0fZFO802oskTM4PXem2Pqtd/EVehfsafp6nPgnar4plHRam9fi06nfbIIaILNtLB9uIkTK+R6Ti7Z4ddBJdrlsDogkGPxKw+k1maHiPd6i05G0PbViMnNuVcSTEBBzieXSuy118o6nO3M84Ecycx+VeadzbvY5bVbwcX75n4YtZPodqgTkZI6+lJOEaljzNwYkXv3YA6jwc+fRZ9a6PimuSxb3spOQoA6kyRnoMH+lYTdswLndtbRbm4rsm4eSl53bAMgNHnBiauyp7FeZgXshcSzFq81u6SxfaWFttzSEWZa2qiFBB5DM1yr6E2JW+ptZiWB7s/hdZVunXrXfcN4+t1+7ZSjGdoJDq4EztODyBMEDlUzaj4twHhncBMlOcgAGYEGI6jzoV1uO/YcZwHiP2V2ZIuK22QHUGQckTz8JYR1geVcP8Atu7MC1rE1Vv+w1cMWUYF4Abp/EsP6kt5V6Txzs9buHfaAlyoBU7QSw8JkeGGGQ3njrh+p7PJqdIeH6yNpI7m4jKxtuJ2g5wZJiYBDFfKROzuPkfO/EHVGS2YKoSdy/eB5E10Gi1O7QbszYcMpEAwpEH6N+VYnarsve4fqmsahcjKsJ23EJw6HqP0Mg5FanZR1fvrCncrIdoPTmpI/wAQ+lTqPmVpW0PTuF9pbVyzbfcwJUSDsJ3DDZOTkGhXmWmu+AeMCMZW4TjGTv8ASlUcqHc+g+Gnc5zAAk8+Q/8AdZ3B9IpuPcLzuJxMjJLEL1yCfoa0NDZ26VmPx3pVfwwc59Nx+laPCeEqtqCJ3TM5wQRH5kVdXd5v5FdJWirlLhtjc1wsx+LAkQAAEkQMeJWmfL1qPV9nld943AmJg+EwInw5/wBfrO3p7ZUQwECACMsfxQvMkk48z71ILHoAPIVQTlFSVmYtnhioOrGREsefIYgknl5VYb4GMElnJyVGBy5kY8K9f6kad3T7lIkrIIkYI6YJ5H9Kz73EUTw/2kHaMhjJEwT55+hFG4siSshuuQJYgnbgCfInr4T5+R9qwOM6UrpbduSzM7sNwYMfCQCQRgyV9I9c1q3OKueu2cggBis8vCDIHqcmDyECqAm/ctK5LwyQxKxHxlgFPknWfTrTSJEnapdosp5Bj/Kv9DWOtb/aPTd5e/CAv6sf1FZTaGK38I1GhFfrVmLiU3VkyrFG4v7t/wAD/wApqRtORTb2Lb/gf+U10T1iznS1R5t2bVrfFEaY3arYRiCjN59fFHTp9PXtTwW2bpK94rNlikhSR5kjaD7RPWa8s7L8NN/iI8R22tSLrnMeFhtX3LQPafKvadasXljy54nG709fOvJVHZI9MldnPWuyx73vO9dxBkbEDHAwWECORjb1PnVpOFWonuyefMnMwPPrWhq9UUUTuYtIVehI9TgdPP2rJ03Hy8AW1nMj94AMkRuKQT4TyGJExVSzS1LcqW47VdlbGoyUCMABKgA4mARyIyelZV7sebdtxa1LbVktbhgCVAfABPocV1Nnc9rcqFSGEg4wIPhbkRMZ6waeNADcJgEN4pJGZGxp6/DH+GhTaBwTZgaRh3tq3tc2rqMpFxtwLbQ07WJgGdsf3c5mKfEtELNzYq7VABUZ5H39ZrZu8JuqLYXZ+5I7tmdvuztGyQo8JAPsM4qTjdu1fRXLCzcUEbXx1yscz1ggGu/h9dU66b2ascOMpOdLw1Obitjsde26hl/jQ/VSGH5bqytsdQfUTn606yzKwZSQwyCMEV6OrD2lNw7TEpzyTUuw1P8A4xYDufEGW4+RCiXJIEC0dw2sBJJ59Om2qNcsgGS6HY3SSvhzyIkbXj1HPr5vxfjWqcOe/vKBHJiBg9Y/Wo+DjUahbjHV3+8QgEd45HnJk5mvO+yvPL4m06yy3PUxuKAG2W6Mpg/POCMD61AvArM7u7KGII33AAMHbG7aM+XlXjHFbWouFla9dAEw3eOII5yJrE4ZoLzjJaQxClpYNHXJqqEnLRIbkkrs+gF1GksGe8sI0RLXU3R5S7THpVbV9o9GCG+2adWEj+1Qz5AwZ5/75R4lq+zIRtzuJMkQABPI+tZP2plDgKrjqRmJ/wB/nUq0alK2aO5GNWM+qe7DtZw5DtbWWdpmFBYxMlhImQSZ9CMVh8Q/aLw1Va19qBBmdtm74lP3GK2hJ5+IMDy9q8V4ffO6GIUMTGPyFaN9dMqeGXInfjIJ5x8qpdVp2aJ3seidpe3fCNdp2san7RdCCbd1bUXrUgDdvYicx08QiQTmvNeEpbsa213Nw3LT7lDMndt4sAFQzdduQTUvZ/s93j70BcZG1iBIaQBB6xmsDVW2sagKVKtbcGCZ5GRFdLg3BSGppvKa/GtQ1vUXFCCN0jLfe8Xn60q63UcKS4xYjJj8gB/SlVKqIuyHsGpu72UwqooAVWZRtA67Z8RwvPGOvVqM7NCuxP4oHsIj9frWIXk4rQ0kKJnNdzw6S3ONV2+RrLrr4EFbeBzJLEnHkR69Kq2eJ3i/iK+XhJ/SAP1qG5q5NBWzNCoR5g6r5F3UcMNx9zuZiPljH1E+/niKer3WRKbSCcllDGcDrywI/wDZJq3Zvk9aZfuTg8jUqdKClqrkZzk46Oxl3OI3mBBuHaegW2B/KSPrUSswO7e4MRIO0xjqoHkPoKsXNoMFW96G5PJvpWgqNLlFGe6tT8X1AL5JknJyZ8z1qQXqhYp6im+HoatyorzMnLCmG0jYb4Tho5lTgx8qbvIpfa/NRScG1Yamk7sk0djT2kdbNvuyzM0hWEsWJVmaJY8uc1qXOL28MxJYATAJE9YxHU9Kx+/TqCPnQlPWs7+F0/ecvp+R2/xCpyt9TXudprfkxHlE/rUD9q1Hw2z/AJV/8qoFVPUfSo2sD0qyPDsMt038f2K5Y2u9mvl+5ZudqLh5LHuxP8oWq13jl9vvAewn+YmmGyKbsrqhhMNHaC+OvmUSxNaW8n5eRHc1Vxvidz8zH0GKjW2KsRQIrpjaOkVYpbb1buRi3VTiGpNuI61dmM1XtaYalwm9UUhjuJyAMRB61RiamSG+pbRhmlsc5xriYXru3CSFx8qhbiYs2d1onxgF1Umfea2dZ2csrfVO8WGPxkzIAwq+RNZ2o4PZS+VsOCAhJXd1BzM/pWDKrLpPt+Zp+y2MPUa/fbU5DCTnyJ/OmWuICVYuCQSABIy3Mz5+ldHxzs8Pso1F24JVAdggQD90RzIrltVrbNqyj21E3DJBEx6zXJTzUpXRNq+jL/aOwLygFShbCSTMjrNUbvCBp1W2Q2wrLMsEsYz+cVR4lxttVbSG3ENtUHFZ2o4rdVdheIBHsf4c1fWm6rvbmtyEIOKsQazhbiGVht+JJ+IZwKr6y3dtqN+CwPLyBzPkZrX0nEFuW4cEXICquSSRyP1qd9OIG87tpj2Iz86olUs9iy9tyt2SDJcF/vCMGVA6zgGfkam41q7Oo1Je6o34kAxMen++tQLZVrRziW29CS3KT1rL1SWkByxecn+ET0+VNSlJvV+AaN3PRdFr7b2w24CfUcwYP5ilXBroFYAh8ECMx0o0acy1VGj3G2wnFSm4RVPS3AGE1qsVIEVut2OCxCjGrtq3OaqG5U1rWRik7sFYtAxQkSJNQ3dVTH8WaEhtm5Y4jaBiJ8zFWV7huUVzSGKuCxgGedVyjbmyUZX3SNu5wdGjaBHU86g1XBlUSoB9+dU7Ope2cZFTDi79Y9PSoqU1zJONNrYrPaAGbZHyqArb8orTXiW4EHmaA0oIz1q+NXtOeVLsMoWLUc6juaJYGa0RwBM9ZqO7w3dC9BVyrRvo2VexlbWKM77Mv8VI20/iNWLnAz0NRNwhumauU4v3ilwkvdI2S3GJmmG2sU+5w24vNDHnFMW2KkmuTIO/NDe6FRlferlrQhsAmT0rT03Zh+bMAPKJNQlWjDdlkaM57I529cCqWPIVjcQvMdsBGzBBgCOYNdR2r0QsWl8SkkiRHT0rkNTrVYQ6mZBAAgSOUms3GV4VI2udtCjKm7si0mnstddu8O07VW2IkOTJ9hPlWva7OpcuG5AUoSCqqCSCJn3q2/DbAKTaCOYYsCYU7epH6VX7DXmGpvrvRnZrhzMhV2gEDyzXEktmjrscZ2js2whEv8TShY+DoIHtXCSwu92XKo0wecfKvU+0HBLl66+Ee4W3sFYYVcdceVcRxnggdj3UkpifMk5HpFc76Mm3sGxncE0gDsGcKCMeePvVfHDUco4IuhTDZg4PxfOotDwYWSpvsJztAPSPOptJKWixtgTMT/DJg+3WkqjTutRSV9S9Y0loMxACsSCAD5DpWfrCSPAykSWPngQfmai0Okud8udygFjJ5AjkPqKkvawLcdUtyYmBiPWaqndzvzFsY1gvcfxYRJJGf6U7W6BIBUsCw65BFTHicXgVUqxSGBAgjp7YqhrFuWXDGYklR0B9B866IrVcu4miq0zhxHT5YpVuaPs9bNtS5AYiSCYIJzETSodWK0HmR65WjYOKFKtxnESOaYDSpU0RZIDVm3SpUmIT1dtnl7UqVQexOJdt8m9qiUZFKlVBcW9Ig8hUhGKFKo8yXIt6X4ap3/iNKlRHcctkJDUumHjFGlU5bFa3Reucqw9daG44HXoKVKlQ6w8R1Q8BUd4fauiFKlSxHXJYbqHM9q0BUyAYiJzHtWTrrK7rXhGbZ6D0o0q5l1i1jNAg7q/gfdrnGXbxSzt8M2rsxicKenrSpVFbfrtET8eQG5bkD+zf+lcHxUxZaMZ6Y60qVVYj8iDMPQ3CXMkmFMSZjJrV4wxOhEmcH9TRpVz+8Moae6ZXJ/sT19Ky0unvVyc7Zyc+9KlV/vMBmsH/ADR/DPzjnUHaVybgknl/WlSqS60fAnHdGU11ick/U0qVKr7F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AutoShape 5" descr="data:image/jpeg;base64,/9j/4AAQSkZJRgABAQAAAQABAAD/2wCEAAkGBhQQEBQUExIUFRUPEBQUFBYVExQUFRUVFBUVFhQUGBIYHCYeFxsjGRQVIC8sJycpLS8sFx4xNTAqNSYrLCkBCQoKDgwOGg8PGDUkHCQsKiosLCwqNSksLCkyLDEuLCwpKSwqLCksLCwzLSwpNSwsLCwpLCwpLTQpKSwpKSksKf/AABEIAJsAeAMBIgACEQEDEQH/xAAbAAEAAgMBAQAAAAAAAAAAAAAAAQQCAwUGB//EAD0QAAIBAgIDDgQFAgcAAAAAAAECAAMREiEEEzEFBhQiQVFSU2GRkqHR8BUycYEWI0JiojNyJENUg7HB4f/EABoBAQEBAQEBAQAAAAAAAAAAAAABAgMEBQb/xAAnEQACAQMDAwQDAQAAAAAAAAAAAQIRElEDExQhMUEEYaHwBRWRUv/aAAwDAQACEQMRAD8A+4xEQBERAEREARE1V6ZYWDFecjbbsvsgGGk6elMgMwBbYu1j9FGZmnh1RvkoN9XYJ5ZnykJoWrqJqwApDmodrMRhCXY5n9UiiaxUY+Kwq54bEGmcwMxyXAP0muhOplj0joUh/uOfPBBr1x/lU2/tqkHuKf8Ac2UxU42w3qZA5WS4vs5bXmlGrWqZcbMIWw4BdmCkAZkBcJN4r7Ep7mR3VVf6ivT7WF18S3A+8uI4IBBBB2EZg/eVKBqkpjAA1RxjI3qXAy7NvfNWibnMqIwOrqFFNQAfls9hiugyGd8xaOheqOlEhb2z28vL5xMlJieK+P1+me4R8fr9PyWeTlQwz1cWeUe1ieJ+P1+s8h6Sfj1frPIekcqGGOLPJ7WJ4r4/X6z+Ij49X6z+IjlQwOLPJ7WVtK0V2IK1WSwtYBCD28YGeT+PV+sPhWPj9brD4V9JeXDBeLPJ6Zdz6lxfSKhyzGGnn98MmloNQEX0h2ta91p52PYv2nmPj9brD3L6R+IK3WeSxy4E4s8ntZhWQspAYqSLBhYkdovlPHfiCr1nkPSPxBV6zyHpHKgOLM9J8Pq5/wCJfktxKWW39ue3ykHc2r/qqmy3yUs9ufy9vlPOfiCr1nkPSPxBV6zyHpHLgOLM9fotIooDOXI/UQoJ+ygCJ5D8QVesPcPSI5UBxZnPxmRjM3ar6SMPaO6fOoz6FUacUi8327f+JFu2KFqabyJuwwVkoKmnD7tJwfXumy3Z5yLdnnFC1NeD690nB9ZllzCQbc0UFTHBIKe7zKwjL2JARh93jB7vJNuzukZexAIw+7yYiAdYaLlsOwfp9ZidHPN3kS6ulpYfmJsH6l9Y4TT6xfGs9m2jyXsocGPZ5zE6Oezzl7hFPrF8Q9ZialPpp4l9ZNst7KBo9o8prNP3lOg1Sn0k8Qml6tPpp4h6zD0zamU8H1kFPr3ze1ROmniX1mk6RT6aeNZix4NqSMCvvOYke/ZmR0pOmviHrNZ0xOsXxD1kseC3Im0xI7JidLTpr4h6zE6ZT6aeJfWSyWDVyyZYf2iRh/bMDpdPpp4l9ZrOl0+mviX1k25Y+BfHJtIHNJmjhidYvePWRJtz/wAv+FvjkaKVFiwuAuznNspYRqeWW0cbi8pYZgcllvPH6lum/jaRqG6b+Np+hX42eT4n7KGD2CuhLEpYHYObsvl7AjBT28Y2sc8wdvJ3Tx+obpv42jUN038bTS/HTXkn7GGD1mGkp2Ns5dh5P/ZSqqCTbZc2vttyTgahum/jaDQPTbxNOnBnkzz4YOq6WMwcZTmcGPTbxGODHpt4jOi9JNeTL9dDBamNUSvwU9JvEY4Kek3iM6rQknU5P1UWqUM5g0jgf7j3mRwLtPeZ3jGSPPPUjJUJtK1pY4D2nvjgPae+doylHx8nnlGMvJXtE3nQBz+cTW7LHyY21ktxL24m5w0jSKdIsVFQkXFiRZSdh+k6Wib1w+kPTZnpLTRM6gTFjqHDTU4SVzN+XknOWpGPRnRQb7Hn4nW0Lcmm1Gs9Rqi1NHdEZAqkXqMyKLnPapvJ3ybh8EqKg1hxYrFgnGsQBgCEk7eWxi9XW+RY6VORE9I29FV1Qeqbsld6+EA4NSEJReduPY35ROTuvoC0mTAzMlaktRCwAYBr5NbK4IkjqRk6IODXcoxEToYEREAREQBERAEREAs7m6e1CqtVQCyE2DXtmCM7fWbdz92quj0tXRIp3bEzKBiawsFN8rDM7Npk7gaEtfSaVN74ajENY2NsJO3k2TsVt6QqVmSmcGro03qqWNXA7k2RWABe4F7zjOUE6SOsYyarE5Okbuu5rHCg4U1JnsD81EkgjPK5JvK+lboNUrtWyV3qazi8jC1iL81hOjU3s6strq9Omq1RTViGYOxUNkBsABF7yKG9osq/nUw9VXaklmOsVL3YNsF7G14UoLqvv2gcZv79yZDfhXOAORUFPWXDD+oKgsVa3ML2tbbyznbpbomuwJVUCIqIi3wqq7BnmZ0zvYUIXbSaa4aNOs4KPdUqDI5bTfKbF3nNjKNXpqxrNSQFWONggcWI2Ag/aRS0o9UVx1H0Z56J39H3otUK6usjI9NnxhWsMDBCoU5k3OUfhIqzh66IEaiA2FiG11wmQ2G62mt2GTO3LBwInpNy9666+mleog1lWoi0+NiqCkSrEMPlzlNN7d6dzXRanBzX1eFiQlrg4tl43Y1oNuRx4nrd0d6lM5USP6qAuWeyrqDUa6nbsvz52nMTe2G4w0hNUaL1RVwta1NgrgrtBBYQtaLVQ9KSOLE7dfeuVWsdap1AVrKrFmVlxB8O1V5LnlnEm4yUuxlxa7iIiaMm7Q9LalUWohsyG4Nr2NiNn3lqhu9WQghhxaa081VgyLmoYEca18rznxMuKfdGlJrsdHRd8FamXKuPzGxMCikYhkGCkWBtzSKW+CutMoKnFbF+lcQx/MFa11Budk58SWRwL5ZLdXdWo4YFsqlJKTZDNKfyib33w1i6uXGJKpqg4R85QJe39oE5sS2RwLnkvaNu1VphArACkrqAVBBVyGYMD82YG2YvuvUOK7D8ypTqNZVHGpXKWAGVrynEWrAueTrUN9OkISVccaoz5opszG7YbjignmmqnvgrrS1QcYMBp5qpOA5YcVr2nOiTbjgt8snRO+GvcHHYh1cWAHGVNWP45THSd3a1QtiYcemaRAVQoQkEgKBYZiUIiyOCXSydE74a1mGIfmKFJwrfCFw2DWuOKLTnREqil2I233ERE0Qyp0yxsBcnYOebDob58RsjY2F7Ei9rDsjRBdvmwZHMy9TRibDSV4xGwm5JPNMN0NpVKNPQ3a4CMSLXFsxfZltmFWiymzC3u06GHO/CkucybnsG33smFbRL2ZqykFsN+awJ9/WLhac+JcGgriI19OwAN7mxvfL65Z/WZLuenLpFPv7pbkS1lGJd+Hp19PvmHAwFUlxxwTbLKw2Ek7bkD7GLkLWVYlxdDQg/nKM+W2y9r7fvFTQkC316GwOQuSTyAc8XIWspxLyaDTK3NdQcrjba+3Yc/fbKdVLEgG9uX7SppkaoYxESkEREARIEmAIiIAiIgCIiAIiIAiIgCIiAIi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7" descr="data:image/jpeg;base64,/9j/4AAQSkZJRgABAQAAAQABAAD/2wCEAAkGBhQQEBQUExIUFRUPEBQUFBYVExQUFRUVFBUVFhQUGBIYHCYeFxsjGRQVIC8sJycpLS8sFx4xNTAqNSYrLCkBCQoKDgwOGg8PGDUkHCQsKiosLCwqNSksLCkyLDEuLCwpKSwqLCksLCwzLSwpNSwsLCwpLCwpLTQpKSwpKSksKf/AABEIAJsAeAMBIgACEQEDEQH/xAAbAAEAAgMBAQAAAAAAAAAAAAAAAQQCAwUGB//EAD0QAAIBAgIDDgQFAgcAAAAAAAECAAMREiEEEzEFBhQiQVFSU2GRkqHR8BUycYEWI0JiojNyJENUg7HB4f/EABoBAQEBAQEBAQAAAAAAAAAAAAABAgMEBQb/xAAnEQACAQMDAwQDAQAAAAAAAAAAAQIRElEDExQhMUEEYaHwBRWRUv/aAAwDAQACEQMRAD8A+4xEQBERAEREARE1V6ZYWDFecjbbsvsgGGk6elMgMwBbYu1j9FGZmnh1RvkoN9XYJ5ZnykJoWrqJqwApDmodrMRhCXY5n9UiiaxUY+Kwq54bEGmcwMxyXAP0muhOplj0joUh/uOfPBBr1x/lU2/tqkHuKf8Ac2UxU42w3qZA5WS4vs5bXmlGrWqZcbMIWw4BdmCkAZkBcJN4r7Ep7mR3VVf6ivT7WF18S3A+8uI4IBBBB2EZg/eVKBqkpjAA1RxjI3qXAy7NvfNWibnMqIwOrqFFNQAfls9hiugyGd8xaOheqOlEhb2z28vL5xMlJieK+P1+me4R8fr9PyWeTlQwz1cWeUe1ieJ+P1+s8h6Sfj1frPIekcqGGOLPJ7WJ4r4/X6z+Ij49X6z+IjlQwOLPJ7WVtK0V2IK1WSwtYBCD28YGeT+PV+sPhWPj9brD4V9JeXDBeLPJ6Zdz6lxfSKhyzGGnn98MmloNQEX0h2ta91p52PYv2nmPj9brD3L6R+IK3WeSxy4E4s8ntZhWQspAYqSLBhYkdovlPHfiCr1nkPSPxBV6zyHpHKgOLM9J8Pq5/wCJfktxKWW39ue3ykHc2r/qqmy3yUs9ufy9vlPOfiCr1nkPSPxBV6zyHpHLgOLM9fotIooDOXI/UQoJ+ygCJ5D8QVesPcPSI5UBxZnPxmRjM3ar6SMPaO6fOoz6FUacUi8327f+JFu2KFqabyJuwwVkoKmnD7tJwfXumy3Z5yLdnnFC1NeD690nB9ZllzCQbc0UFTHBIKe7zKwjL2JARh93jB7vJNuzukZexAIw+7yYiAdYaLlsOwfp9ZidHPN3kS6ulpYfmJsH6l9Y4TT6xfGs9m2jyXsocGPZ5zE6Oezzl7hFPrF8Q9ZialPpp4l9ZNst7KBo9o8prNP3lOg1Sn0k8Qml6tPpp4h6zD0zamU8H1kFPr3ze1ROmniX1mk6RT6aeNZix4NqSMCvvOYke/ZmR0pOmviHrNZ0xOsXxD1kseC3Im0xI7JidLTpr4h6zE6ZT6aeJfWSyWDVyyZYf2iRh/bMDpdPpp4l9ZrOl0+mviX1k25Y+BfHJtIHNJmjhidYvePWRJtz/wAv+FvjkaKVFiwuAuznNspYRqeWW0cbi8pYZgcllvPH6lum/jaRqG6b+Np+hX42eT4n7KGD2CuhLEpYHYObsvl7AjBT28Y2sc8wdvJ3Tx+obpv42jUN038bTS/HTXkn7GGD1mGkp2Ns5dh5P/ZSqqCTbZc2vttyTgahum/jaDQPTbxNOnBnkzz4YOq6WMwcZTmcGPTbxGODHpt4jOi9JNeTL9dDBamNUSvwU9JvEY4Kek3iM6rQknU5P1UWqUM5g0jgf7j3mRwLtPeZ3jGSPPPUjJUJtK1pY4D2nvjgPae+doylHx8nnlGMvJXtE3nQBz+cTW7LHyY21ktxL24m5w0jSKdIsVFQkXFiRZSdh+k6Wib1w+kPTZnpLTRM6gTFjqHDTU4SVzN+XknOWpGPRnRQb7Hn4nW0Lcmm1Gs9Rqi1NHdEZAqkXqMyKLnPapvJ3ybh8EqKg1hxYrFgnGsQBgCEk7eWxi9XW+RY6VORE9I29FV1Qeqbsld6+EA4NSEJReduPY35ROTuvoC0mTAzMlaktRCwAYBr5NbK4IkjqRk6IODXcoxEToYEREAREQBERAEREAs7m6e1CqtVQCyE2DXtmCM7fWbdz92quj0tXRIp3bEzKBiawsFN8rDM7Npk7gaEtfSaVN74ajENY2NsJO3k2TsVt6QqVmSmcGro03qqWNXA7k2RWABe4F7zjOUE6SOsYyarE5Okbuu5rHCg4U1JnsD81EkgjPK5JvK+lboNUrtWyV3qazi8jC1iL81hOjU3s6strq9Omq1RTViGYOxUNkBsABF7yKG9osq/nUw9VXaklmOsVL3YNsF7G14UoLqvv2gcZv79yZDfhXOAORUFPWXDD+oKgsVa3ML2tbbyznbpbomuwJVUCIqIi3wqq7BnmZ0zvYUIXbSaa4aNOs4KPdUqDI5bTfKbF3nNjKNXpqxrNSQFWONggcWI2Ag/aRS0o9UVx1H0Z56J39H3otUK6usjI9NnxhWsMDBCoU5k3OUfhIqzh66IEaiA2FiG11wmQ2G62mt2GTO3LBwInpNy9666+mleog1lWoi0+NiqCkSrEMPlzlNN7d6dzXRanBzX1eFiQlrg4tl43Y1oNuRx4nrd0d6lM5USP6qAuWeyrqDUa6nbsvz52nMTe2G4w0hNUaL1RVwta1NgrgrtBBYQtaLVQ9KSOLE7dfeuVWsdap1AVrKrFmVlxB8O1V5LnlnEm4yUuxlxa7iIiaMm7Q9LalUWohsyG4Nr2NiNn3lqhu9WQghhxaa081VgyLmoYEca18rznxMuKfdGlJrsdHRd8FamXKuPzGxMCikYhkGCkWBtzSKW+CutMoKnFbF+lcQx/MFa11Budk58SWRwL5ZLdXdWo4YFsqlJKTZDNKfyib33w1i6uXGJKpqg4R85QJe39oE5sS2RwLnkvaNu1VphArACkrqAVBBVyGYMD82YG2YvuvUOK7D8ypTqNZVHGpXKWAGVrynEWrAueTrUN9OkISVccaoz5opszG7YbjignmmqnvgrrS1QcYMBp5qpOA5YcVr2nOiTbjgt8snRO+GvcHHYh1cWAHGVNWP45THSd3a1QtiYcemaRAVQoQkEgKBYZiUIiyOCXSydE74a1mGIfmKFJwrfCFw2DWuOKLTnREqil2I233ERE0Qyp0yxsBcnYOebDob58RsjY2F7Ei9rDsjRBdvmwZHMy9TRibDSV4xGwm5JPNMN0NpVKNPQ3a4CMSLXFsxfZltmFWiymzC3u06GHO/CkucybnsG33smFbRL2ZqykFsN+awJ9/WLhac+JcGgriI19OwAN7mxvfL65Z/WZLuenLpFPv7pbkS1lGJd+Hp19PvmHAwFUlxxwTbLKw2Ek7bkD7GLkLWVYlxdDQg/nKM+W2y9r7fvFTQkC316GwOQuSTyAc8XIWspxLyaDTK3NdQcrjba+3Yc/fbKdVLEgG9uX7SppkaoYxESkEREARIEmAIiIAiIgCIiAIiIAiIgCIiAIiI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9" descr="data:image/jpeg;base64,/9j/4AAQSkZJRgABAQAAAQABAAD/2wCEAAkGBhQQEBQUExIUFRUPEBQUFBYVExQUFRUVFBUVFhQUGBIYHCYeFxsjGRQVIC8sJycpLS8sFx4xNTAqNSYrLCkBCQoKDgwOGg8PGDUkHCQsKiosLCwqNSksLCkyLDEuLCwpKSwqLCksLCwzLSwpNSwsLCwpLCwpLTQpKSwpKSksKf/AABEIAJsAeAMBIgACEQEDEQH/xAAbAAEAAgMBAQAAAAAAAAAAAAAAAQQCAwUGB//EAD0QAAIBAgIDDgQFAgcAAAAAAAECAAMREiEEEzEFBhQiQVFSU2GRkqHR8BUycYEWI0JiojNyJENUg7HB4f/EABoBAQEBAQEBAQAAAAAAAAAAAAABAgMEBQb/xAAnEQACAQMDAwQDAQAAAAAAAAAAAQIRElEDExQhMUEEYaHwBRWRUv/aAAwDAQACEQMRAD8A+4xEQBERAEREARE1V6ZYWDFecjbbsvsgGGk6elMgMwBbYu1j9FGZmnh1RvkoN9XYJ5ZnykJoWrqJqwApDmodrMRhCXY5n9UiiaxUY+Kwq54bEGmcwMxyXAP0muhOplj0joUh/uOfPBBr1x/lU2/tqkHuKf8Ac2UxU42w3qZA5WS4vs5bXmlGrWqZcbMIWw4BdmCkAZkBcJN4r7Ep7mR3VVf6ivT7WF18S3A+8uI4IBBBB2EZg/eVKBqkpjAA1RxjI3qXAy7NvfNWibnMqIwOrqFFNQAfls9hiugyGd8xaOheqOlEhb2z28vL5xMlJieK+P1+me4R8fr9PyWeTlQwz1cWeUe1ieJ+P1+s8h6Sfj1frPIekcqGGOLPJ7WJ4r4/X6z+Ij49X6z+IjlQwOLPJ7WVtK0V2IK1WSwtYBCD28YGeT+PV+sPhWPj9brD4V9JeXDBeLPJ6Zdz6lxfSKhyzGGnn98MmloNQEX0h2ta91p52PYv2nmPj9brD3L6R+IK3WeSxy4E4s8ntZhWQspAYqSLBhYkdovlPHfiCr1nkPSPxBV6zyHpHKgOLM9J8Pq5/wCJfktxKWW39ue3ykHc2r/qqmy3yUs9ufy9vlPOfiCr1nkPSPxBV6zyHpHLgOLM9fotIooDOXI/UQoJ+ygCJ5D8QVesPcPSI5UBxZnPxmRjM3ar6SMPaO6fOoz6FUacUi8327f+JFu2KFqabyJuwwVkoKmnD7tJwfXumy3Z5yLdnnFC1NeD690nB9ZllzCQbc0UFTHBIKe7zKwjL2JARh93jB7vJNuzukZexAIw+7yYiAdYaLlsOwfp9ZidHPN3kS6ulpYfmJsH6l9Y4TT6xfGs9m2jyXsocGPZ5zE6Oezzl7hFPrF8Q9ZialPpp4l9ZNst7KBo9o8prNP3lOg1Sn0k8Qml6tPpp4h6zD0zamU8H1kFPr3ze1ROmniX1mk6RT6aeNZix4NqSMCvvOYke/ZmR0pOmviHrNZ0xOsXxD1kseC3Im0xI7JidLTpr4h6zE6ZT6aeJfWSyWDVyyZYf2iRh/bMDpdPpp4l9ZrOl0+mviX1k25Y+BfHJtIHNJmjhidYvePWRJtz/wAv+FvjkaKVFiwuAuznNspYRqeWW0cbi8pYZgcllvPH6lum/jaRqG6b+Np+hX42eT4n7KGD2CuhLEpYHYObsvl7AjBT28Y2sc8wdvJ3Tx+obpv42jUN038bTS/HTXkn7GGD1mGkp2Ns5dh5P/ZSqqCTbZc2vttyTgahum/jaDQPTbxNOnBnkzz4YOq6WMwcZTmcGPTbxGODHpt4jOi9JNeTL9dDBamNUSvwU9JvEY4Kek3iM6rQknU5P1UWqUM5g0jgf7j3mRwLtPeZ3jGSPPPUjJUJtK1pY4D2nvjgPae+doylHx8nnlGMvJXtE3nQBz+cTW7LHyY21ktxL24m5w0jSKdIsVFQkXFiRZSdh+k6Wib1w+kPTZnpLTRM6gTFjqHDTU4SVzN+XknOWpGPRnRQb7Hn4nW0Lcmm1Gs9Rqi1NHdEZAqkXqMyKLnPapvJ3ybh8EqKg1hxYrFgnGsQBgCEk7eWxi9XW+RY6VORE9I29FV1Qeqbsld6+EA4NSEJReduPY35ROTuvoC0mTAzMlaktRCwAYBr5NbK4IkjqRk6IODXcoxEToYEREAREQBERAEREAs7m6e1CqtVQCyE2DXtmCM7fWbdz92quj0tXRIp3bEzKBiawsFN8rDM7Npk7gaEtfSaVN74ajENY2NsJO3k2TsVt6QqVmSmcGro03qqWNXA7k2RWABe4F7zjOUE6SOsYyarE5Okbuu5rHCg4U1JnsD81EkgjPK5JvK+lboNUrtWyV3qazi8jC1iL81hOjU3s6strq9Omq1RTViGYOxUNkBsABF7yKG9osq/nUw9VXaklmOsVL3YNsF7G14UoLqvv2gcZv79yZDfhXOAORUFPWXDD+oKgsVa3ML2tbbyznbpbomuwJVUCIqIi3wqq7BnmZ0zvYUIXbSaa4aNOs4KPdUqDI5bTfKbF3nNjKNXpqxrNSQFWONggcWI2Ag/aRS0o9UVx1H0Z56J39H3otUK6usjI9NnxhWsMDBCoU5k3OUfhIqzh66IEaiA2FiG11wmQ2G62mt2GTO3LBwInpNy9666+mleog1lWoi0+NiqCkSrEMPlzlNN7d6dzXRanBzX1eFiQlrg4tl43Y1oNuRx4nrd0d6lM5USP6qAuWeyrqDUa6nbsvz52nMTe2G4w0hNUaL1RVwta1NgrgrtBBYQtaLVQ9KSOLE7dfeuVWsdap1AVrKrFmVlxB8O1V5LnlnEm4yUuxlxa7iIiaMm7Q9LalUWohsyG4Nr2NiNn3lqhu9WQghhxaa081VgyLmoYEca18rznxMuKfdGlJrsdHRd8FamXKuPzGxMCikYhkGCkWBtzSKW+CutMoKnFbF+lcQx/MFa11Budk58SWRwL5ZLdXdWo4YFsqlJKTZDNKfyib33w1i6uXGJKpqg4R85QJe39oE5sS2RwLnkvaNu1VphArACkrqAVBBVyGYMD82YG2YvuvUOK7D8ypTqNZVHGpXKWAGVrynEWrAueTrUN9OkISVccaoz5opszG7YbjignmmqnvgrrS1QcYMBp5qpOA5YcVr2nOiTbjgt8snRO+GvcHHYh1cWAHGVNWP45THSd3a1QtiYcemaRAVQoQkEgKBYZiUIiyOCXSydE74a1mGIfmKFJwrfCFw2DWuOKLTnREqil2I233ERE0Qyp0yxsBcnYOebDob58RsjY2F7Ei9rDsjRBdvmwZHMy9TRibDSV4xGwm5JPNMN0NpVKNPQ3a4CMSLXFsxfZltmFWiymzC3u06GHO/CkucybnsG33smFbRL2ZqykFsN+awJ9/WLhac+JcGgriI19OwAN7mxvfL65Z/WZLuenLpFPv7pbkS1lGJd+Hp19PvmHAwFUlxxwTbLKw2Ek7bkD7GLkLWVYlxdDQg/nKM+W2y9r7fvFTQkC316GwOQuSTyAc8XIWspxLyaDTK3NdQcrjba+3Yc/fbKdVLEgG9uX7SppkaoYxESkEREARIEmAIiIAiIgCIiAIiIAiIgCIiAIiI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11" descr="See full size 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15" name="Grafik 14"/>
          <p:cNvPicPr>
            <a:picLocks noChangeAspect="1"/>
          </p:cNvPicPr>
          <p:nvPr/>
        </p:nvPicPr>
        <p:blipFill>
          <a:blip r:embed="rId3"/>
          <a:stretch>
            <a:fillRect/>
          </a:stretch>
        </p:blipFill>
        <p:spPr>
          <a:xfrm>
            <a:off x="6300787" y="1327163"/>
            <a:ext cx="2143125" cy="2143125"/>
          </a:xfrm>
          <a:prstGeom prst="rect">
            <a:avLst/>
          </a:prstGeom>
        </p:spPr>
      </p:pic>
      <p:pic>
        <p:nvPicPr>
          <p:cNvPr id="4" name="Grafik 3"/>
          <p:cNvPicPr>
            <a:picLocks noChangeAspect="1"/>
          </p:cNvPicPr>
          <p:nvPr/>
        </p:nvPicPr>
        <p:blipFill>
          <a:blip r:embed="rId4"/>
          <a:stretch>
            <a:fillRect/>
          </a:stretch>
        </p:blipFill>
        <p:spPr>
          <a:xfrm>
            <a:off x="612775" y="1655714"/>
            <a:ext cx="3409950" cy="1343025"/>
          </a:xfrm>
          <a:prstGeom prst="rect">
            <a:avLst/>
          </a:prstGeom>
        </p:spPr>
      </p:pic>
      <p:pic>
        <p:nvPicPr>
          <p:cNvPr id="10" name="Grafik 9"/>
          <p:cNvPicPr>
            <a:picLocks noChangeAspect="1"/>
          </p:cNvPicPr>
          <p:nvPr/>
        </p:nvPicPr>
        <p:blipFill>
          <a:blip r:embed="rId5"/>
          <a:stretch>
            <a:fillRect/>
          </a:stretch>
        </p:blipFill>
        <p:spPr>
          <a:xfrm>
            <a:off x="3309937" y="3834582"/>
            <a:ext cx="2990850" cy="1857475"/>
          </a:xfrm>
          <a:prstGeom prst="rect">
            <a:avLst/>
          </a:prstGeom>
        </p:spPr>
      </p:pic>
      <p:sp>
        <p:nvSpPr>
          <p:cNvPr id="16" name="Title 9"/>
          <p:cNvSpPr>
            <a:spLocks noGrp="1"/>
          </p:cNvSpPr>
          <p:nvPr>
            <p:ph type="title"/>
          </p:nvPr>
        </p:nvSpPr>
        <p:spPr>
          <a:xfrm>
            <a:off x="612775" y="479042"/>
            <a:ext cx="8356826" cy="515936"/>
          </a:xfrm>
        </p:spPr>
        <p:txBody>
          <a:bodyPr/>
          <a:lstStyle/>
          <a:p>
            <a:pPr marL="542925" indent="-542925"/>
            <a:r>
              <a:rPr lang="en-US" sz="2800" dirty="0"/>
              <a:t>IV.	</a:t>
            </a:r>
            <a:r>
              <a:rPr lang="de-CH" sz="2800" dirty="0">
                <a:cs typeface="Arial" charset="0"/>
              </a:rPr>
              <a:t> </a:t>
            </a:r>
            <a:r>
              <a:rPr lang="de-CH" sz="2800" dirty="0" err="1">
                <a:cs typeface="Arial" charset="0"/>
              </a:rPr>
              <a:t>Concluding</a:t>
            </a:r>
            <a:r>
              <a:rPr lang="de-CH" sz="2800" dirty="0">
                <a:cs typeface="Arial" charset="0"/>
              </a:rPr>
              <a:t> </a:t>
            </a:r>
            <a:r>
              <a:rPr lang="de-CH" sz="2800" dirty="0" err="1">
                <a:cs typeface="Arial" charset="0"/>
              </a:rPr>
              <a:t>remarks</a:t>
            </a:r>
            <a:r>
              <a:rPr lang="de-CH" sz="2800" dirty="0">
                <a:cs typeface="Arial" charset="0"/>
              </a:rPr>
              <a:t> (II)</a:t>
            </a:r>
            <a:endParaRPr lang="en-US" sz="2800" dirty="0"/>
          </a:p>
        </p:txBody>
      </p:sp>
      <p:sp>
        <p:nvSpPr>
          <p:cNvPr id="9" name="Datumsplatzhalter 8"/>
          <p:cNvSpPr>
            <a:spLocks noGrp="1"/>
          </p:cNvSpPr>
          <p:nvPr>
            <p:ph type="dt" sz="half" idx="13"/>
          </p:nvPr>
        </p:nvSpPr>
        <p:spPr/>
        <p:txBody>
          <a:bodyPr/>
          <a:lstStyle/>
          <a:p>
            <a:r>
              <a:rPr lang="de-DE"/>
              <a:t>May 25, 2016</a:t>
            </a:r>
            <a:endParaRPr lang="nl-BE" dirty="0"/>
          </a:p>
        </p:txBody>
      </p:sp>
    </p:spTree>
    <p:extLst>
      <p:ext uri="{BB962C8B-B14F-4D97-AF65-F5344CB8AC3E}">
        <p14:creationId xmlns:p14="http://schemas.microsoft.com/office/powerpoint/2010/main" val="31649166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20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idx="4294967295"/>
          </p:nvPr>
        </p:nvSpPr>
        <p:spPr>
          <a:xfrm>
            <a:off x="3605213" y="4181475"/>
            <a:ext cx="5538787" cy="1138238"/>
          </a:xfrm>
        </p:spPr>
        <p:txBody>
          <a:bodyPr/>
          <a:lstStyle/>
          <a:p>
            <a:r>
              <a:rPr lang="en-GB" dirty="0">
                <a:solidFill>
                  <a:schemeClr val="bg1"/>
                </a:solidFill>
              </a:rPr>
              <a:t>Many thanks for your attention!</a:t>
            </a:r>
          </a:p>
        </p:txBody>
      </p:sp>
      <p:sp>
        <p:nvSpPr>
          <p:cNvPr id="3" name="Foliennummernplatzhalter 2"/>
          <p:cNvSpPr>
            <a:spLocks noGrp="1"/>
          </p:cNvSpPr>
          <p:nvPr>
            <p:ph type="sldNum" sz="quarter" idx="11"/>
          </p:nvPr>
        </p:nvSpPr>
        <p:spPr/>
        <p:txBody>
          <a:bodyPr/>
          <a:lstStyle/>
          <a:p>
            <a:pPr>
              <a:defRPr/>
            </a:pPr>
            <a:fld id="{80DF55BD-DA0B-43AB-9BB1-A673CC4AF023}" type="slidenum">
              <a:rPr lang="en-US" smtClean="0"/>
              <a:pPr>
                <a:defRPr/>
              </a:pPr>
              <a:t>29</a:t>
            </a:fld>
            <a:endParaRPr lang="en-US" dirty="0"/>
          </a:p>
        </p:txBody>
      </p:sp>
    </p:spTree>
    <p:extLst>
      <p:ext uri="{BB962C8B-B14F-4D97-AF65-F5344CB8AC3E}">
        <p14:creationId xmlns:p14="http://schemas.microsoft.com/office/powerpoint/2010/main" val="40677723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I. Initial situation</a:t>
            </a:r>
          </a:p>
        </p:txBody>
      </p:sp>
      <p:sp>
        <p:nvSpPr>
          <p:cNvPr id="3" name="Untertitel 2"/>
          <p:cNvSpPr>
            <a:spLocks noGrp="1"/>
          </p:cNvSpPr>
          <p:nvPr>
            <p:ph type="subTitle" idx="1"/>
          </p:nvPr>
        </p:nvSpPr>
        <p:spPr/>
        <p:txBody>
          <a:bodyPr/>
          <a:lstStyle/>
          <a:p>
            <a:endParaRPr lang="fr-CH" dirty="0"/>
          </a:p>
        </p:txBody>
      </p:sp>
      <p:sp>
        <p:nvSpPr>
          <p:cNvPr id="4" name="Foliennummernplatzhalter 3"/>
          <p:cNvSpPr>
            <a:spLocks noGrp="1"/>
          </p:cNvSpPr>
          <p:nvPr>
            <p:ph type="sldNum" sz="quarter" idx="11"/>
          </p:nvPr>
        </p:nvSpPr>
        <p:spPr/>
        <p:txBody>
          <a:bodyPr/>
          <a:lstStyle/>
          <a:p>
            <a:pPr>
              <a:defRPr/>
            </a:pPr>
            <a:fld id="{9EBC8639-B35B-4F91-991E-CB021A46688D}" type="slidenum">
              <a:rPr lang="en-US" smtClean="0"/>
              <a:pPr>
                <a:defRPr/>
              </a:pPr>
              <a:t>3</a:t>
            </a:fld>
            <a:endParaRPr lang="en-US" dirty="0"/>
          </a:p>
        </p:txBody>
      </p:sp>
    </p:spTree>
    <p:extLst>
      <p:ext uri="{BB962C8B-B14F-4D97-AF65-F5344CB8AC3E}">
        <p14:creationId xmlns:p14="http://schemas.microsoft.com/office/powerpoint/2010/main" val="4067653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28650" y="249333"/>
            <a:ext cx="6812056" cy="935038"/>
          </a:xfrm>
        </p:spPr>
        <p:txBody>
          <a:bodyPr/>
          <a:lstStyle/>
          <a:p>
            <a:r>
              <a:rPr lang="en-GB" sz="2800" dirty="0"/>
              <a:t>About us</a:t>
            </a:r>
          </a:p>
        </p:txBody>
      </p:sp>
      <p:sp>
        <p:nvSpPr>
          <p:cNvPr id="3" name="Inhaltsplatzhalter 2"/>
          <p:cNvSpPr>
            <a:spLocks noGrp="1"/>
          </p:cNvSpPr>
          <p:nvPr>
            <p:ph idx="1"/>
          </p:nvPr>
        </p:nvSpPr>
        <p:spPr/>
        <p:txBody>
          <a:bodyPr>
            <a:normAutofit lnSpcReduction="10000"/>
          </a:bodyPr>
          <a:lstStyle/>
          <a:p>
            <a:pPr marL="0" indent="0">
              <a:buNone/>
            </a:pPr>
            <a:r>
              <a:rPr lang="en-GB" dirty="0"/>
              <a:t>“Our goal is to develop tailor-made, effective solutions for our clients. We work pragmatically to reduce the complexity of problems and find suitable solutions.”</a:t>
            </a:r>
          </a:p>
          <a:p>
            <a:pPr marL="0" indent="0">
              <a:buNone/>
            </a:pPr>
            <a:endParaRPr lang="en-GB" dirty="0"/>
          </a:p>
          <a:p>
            <a:pPr marL="0" indent="0">
              <a:buNone/>
            </a:pPr>
            <a:r>
              <a:rPr lang="en-GB" dirty="0"/>
              <a:t>Geissbühler Weber &amp; Partner support you in meeting the new financial market legal requirements and in optimising existing compliance &amp; risk processes. We provide you with support in solving specific regulatory issues as well as complete solutions, from planning and implementation all the way to the follow-up guidance.</a:t>
            </a:r>
          </a:p>
          <a:p>
            <a:pPr marL="0" indent="0">
              <a:buNone/>
            </a:pPr>
            <a:endParaRPr lang="en-GB" dirty="0"/>
          </a:p>
          <a:p>
            <a:pPr marL="0" indent="0">
              <a:buNone/>
            </a:pPr>
            <a:r>
              <a:rPr lang="en-GB" dirty="0"/>
              <a:t>With an experienced team of 20 people, Geissbühler Weber &amp; Partner provides services  to financial service providers in the fields of financial market regulation, due diligence and analysis, compliance and risk, and IT </a:t>
            </a:r>
            <a:r>
              <a:rPr lang="en-GB" dirty="0">
                <a:solidFill>
                  <a:srgbClr val="405088"/>
                </a:solidFill>
              </a:rPr>
              <a:t>compliance. </a:t>
            </a:r>
            <a:endParaRPr lang="en-GB" dirty="0"/>
          </a:p>
          <a:p>
            <a:endParaRPr lang="en-GB" dirty="0"/>
          </a:p>
        </p:txBody>
      </p:sp>
      <p:sp>
        <p:nvSpPr>
          <p:cNvPr id="4" name="Foliennummernplatzhalter 3"/>
          <p:cNvSpPr>
            <a:spLocks noGrp="1"/>
          </p:cNvSpPr>
          <p:nvPr>
            <p:ph type="sldNum" sz="quarter" idx="11"/>
          </p:nvPr>
        </p:nvSpPr>
        <p:spPr/>
        <p:txBody>
          <a:bodyPr/>
          <a:lstStyle/>
          <a:p>
            <a:pPr>
              <a:defRPr/>
            </a:pPr>
            <a:fld id="{345A67B9-564F-476C-8688-C47053602C54}" type="slidenum">
              <a:rPr lang="en-US" smtClean="0"/>
              <a:pPr>
                <a:defRPr/>
              </a:pPr>
              <a:t>30</a:t>
            </a:fld>
            <a:endParaRPr lang="en-US" dirty="0"/>
          </a:p>
        </p:txBody>
      </p:sp>
      <p:sp>
        <p:nvSpPr>
          <p:cNvPr id="5" name="Datumsplatzhalter 4"/>
          <p:cNvSpPr>
            <a:spLocks noGrp="1"/>
          </p:cNvSpPr>
          <p:nvPr>
            <p:ph type="dt" sz="half" idx="10"/>
          </p:nvPr>
        </p:nvSpPr>
        <p:spPr/>
        <p:txBody>
          <a:bodyPr/>
          <a:lstStyle/>
          <a:p>
            <a:pPr>
              <a:defRPr/>
            </a:pPr>
            <a:r>
              <a:rPr lang="de-DE"/>
              <a:t>May 25, 2016</a:t>
            </a:r>
            <a:endParaRPr lang="en-US" dirty="0"/>
          </a:p>
        </p:txBody>
      </p:sp>
    </p:spTree>
    <p:extLst>
      <p:ext uri="{BB962C8B-B14F-4D97-AF65-F5344CB8AC3E}">
        <p14:creationId xmlns:p14="http://schemas.microsoft.com/office/powerpoint/2010/main" val="3249978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CH" sz="2800" dirty="0"/>
              <a:t>Alex Geissbühler</a:t>
            </a:r>
          </a:p>
        </p:txBody>
      </p:sp>
      <p:sp>
        <p:nvSpPr>
          <p:cNvPr id="7" name="Inhaltsplatzhalter 6"/>
          <p:cNvSpPr>
            <a:spLocks noGrp="1"/>
          </p:cNvSpPr>
          <p:nvPr>
            <p:ph idx="1"/>
          </p:nvPr>
        </p:nvSpPr>
        <p:spPr/>
        <p:txBody>
          <a:bodyPr>
            <a:normAutofit/>
          </a:bodyPr>
          <a:lstStyle/>
          <a:p>
            <a:r>
              <a:rPr lang="en-GB" sz="1600" dirty="0"/>
              <a:t>Alex Geissbühler is a lawyer and managing partner at GW&amp;P with more than 18 years’ experience in the financial sector.</a:t>
            </a:r>
          </a:p>
          <a:p>
            <a:r>
              <a:rPr lang="en-GB" sz="1600" dirty="0"/>
              <a:t>Thanks to his extensive experience and wide-ranging specialist knowledge of the regulatory environment, he is ideally positioned to recognise key risks quickly and identify effective, pragmatic solutions. </a:t>
            </a:r>
          </a:p>
          <a:p>
            <a:r>
              <a:rPr lang="en-GB" sz="1600" dirty="0"/>
              <a:t>Alex Geissbühler has managed a range of projects to implement new supervisory regulations (e.g. AMLA, FATCA, MiFID) and develop efficient compliance structures. He is also renowned as an expert in upcoming financial market regulations, notably FinSA and FinIA. </a:t>
            </a:r>
          </a:p>
          <a:p>
            <a:r>
              <a:rPr lang="en-GB" sz="1600" dirty="0"/>
              <a:t>Alex Geissbühler works for the US Tax Program as an independent examiner at various banks, and has been appointed by FINMA as an investigator on many occasions.</a:t>
            </a:r>
            <a:endParaRPr lang="en-GB" dirty="0"/>
          </a:p>
          <a:p>
            <a:endParaRPr lang="en-GB" dirty="0"/>
          </a:p>
        </p:txBody>
      </p:sp>
      <p:sp>
        <p:nvSpPr>
          <p:cNvPr id="8" name="Inhaltsplatzhalter 7"/>
          <p:cNvSpPr>
            <a:spLocks noGrp="1"/>
          </p:cNvSpPr>
          <p:nvPr>
            <p:ph idx="13"/>
          </p:nvPr>
        </p:nvSpPr>
        <p:spPr>
          <a:xfrm>
            <a:off x="628649" y="4743302"/>
            <a:ext cx="2150645" cy="1194976"/>
          </a:xfrm>
        </p:spPr>
        <p:txBody>
          <a:bodyPr>
            <a:normAutofit fontScale="92500"/>
          </a:bodyPr>
          <a:lstStyle/>
          <a:p>
            <a:pPr marL="285750" indent="-285750">
              <a:buClrTx/>
              <a:buFont typeface="Wingdings" panose="05000000000000000000" pitchFamily="2" charset="2"/>
              <a:buChar char="§"/>
            </a:pPr>
            <a:r>
              <a:rPr lang="en-US" sz="1600" dirty="0">
                <a:solidFill>
                  <a:srgbClr val="405088"/>
                </a:solidFill>
              </a:rPr>
              <a:t>Capco (1 year)</a:t>
            </a:r>
          </a:p>
          <a:p>
            <a:pPr marL="285750" indent="-285750">
              <a:buClrTx/>
              <a:buFont typeface="Wingdings" panose="05000000000000000000" pitchFamily="2" charset="2"/>
              <a:buChar char="§"/>
            </a:pPr>
            <a:r>
              <a:rPr lang="en-US" sz="1600" dirty="0">
                <a:solidFill>
                  <a:srgbClr val="405088"/>
                </a:solidFill>
              </a:rPr>
              <a:t>KPMG (13 years)</a:t>
            </a:r>
          </a:p>
          <a:p>
            <a:pPr marL="285750" indent="-285750">
              <a:buClrTx/>
              <a:buFont typeface="Wingdings" panose="05000000000000000000" pitchFamily="2" charset="2"/>
              <a:buChar char="§"/>
            </a:pPr>
            <a:r>
              <a:rPr lang="fr-CH" sz="1600" dirty="0"/>
              <a:t>Berner Kantonalbank (4 </a:t>
            </a:r>
            <a:r>
              <a:rPr lang="fr-CH" sz="1600" dirty="0" err="1"/>
              <a:t>years</a:t>
            </a:r>
            <a:r>
              <a:rPr lang="fr-CH" sz="1600" dirty="0"/>
              <a:t>)</a:t>
            </a:r>
            <a:endParaRPr lang="en-GB" sz="1600" dirty="0"/>
          </a:p>
        </p:txBody>
      </p:sp>
      <p:sp>
        <p:nvSpPr>
          <p:cNvPr id="9" name="Textplatzhalter 8"/>
          <p:cNvSpPr>
            <a:spLocks noGrp="1"/>
          </p:cNvSpPr>
          <p:nvPr>
            <p:ph type="body" sz="quarter" idx="14"/>
          </p:nvPr>
        </p:nvSpPr>
        <p:spPr/>
        <p:txBody>
          <a:bodyPr>
            <a:normAutofit/>
          </a:bodyPr>
          <a:lstStyle/>
          <a:p>
            <a:r>
              <a:rPr lang="de-CH" sz="2400" dirty="0"/>
              <a:t>Partner, </a:t>
            </a:r>
            <a:r>
              <a:rPr lang="en-GB" sz="2400" dirty="0"/>
              <a:t>Attorney</a:t>
            </a:r>
            <a:r>
              <a:rPr lang="de-CH" sz="2400" dirty="0"/>
              <a:t> at Law</a:t>
            </a:r>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361" y="1876410"/>
            <a:ext cx="1599219" cy="1771904"/>
          </a:xfrm>
          <a:prstGeom prst="rect">
            <a:avLst/>
          </a:prstGeom>
        </p:spPr>
      </p:pic>
      <p:sp>
        <p:nvSpPr>
          <p:cNvPr id="2" name="Foliennummernplatzhalter 1"/>
          <p:cNvSpPr>
            <a:spLocks noGrp="1"/>
          </p:cNvSpPr>
          <p:nvPr>
            <p:ph type="sldNum" sz="quarter" idx="11"/>
          </p:nvPr>
        </p:nvSpPr>
        <p:spPr/>
        <p:txBody>
          <a:bodyPr/>
          <a:lstStyle/>
          <a:p>
            <a:fld id="{627B9BA9-ADDE-43E5-AE96-6ED0875E4B21}" type="slidenum">
              <a:rPr lang="de-CH" smtClean="0"/>
              <a:pPr/>
              <a:t>31</a:t>
            </a:fld>
            <a:endParaRPr lang="de-CH"/>
          </a:p>
        </p:txBody>
      </p:sp>
      <p:sp>
        <p:nvSpPr>
          <p:cNvPr id="3" name="Datumsplatzhalter 2"/>
          <p:cNvSpPr>
            <a:spLocks noGrp="1"/>
          </p:cNvSpPr>
          <p:nvPr>
            <p:ph type="dt" sz="half" idx="10"/>
          </p:nvPr>
        </p:nvSpPr>
        <p:spPr/>
        <p:txBody>
          <a:bodyPr/>
          <a:lstStyle/>
          <a:p>
            <a:r>
              <a:rPr lang="de-DE"/>
              <a:t>May 25, 2016</a:t>
            </a:r>
            <a:endParaRPr lang="de-CH"/>
          </a:p>
        </p:txBody>
      </p:sp>
    </p:spTree>
    <p:extLst>
      <p:ext uri="{BB962C8B-B14F-4D97-AF65-F5344CB8AC3E}">
        <p14:creationId xmlns:p14="http://schemas.microsoft.com/office/powerpoint/2010/main" val="5515098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794000" y="2438401"/>
            <a:ext cx="4246880" cy="2031325"/>
          </a:xfrm>
          <a:prstGeom prst="rect">
            <a:avLst/>
          </a:prstGeom>
          <a:noFill/>
        </p:spPr>
        <p:txBody>
          <a:bodyPr wrap="square" rtlCol="0">
            <a:spAutoFit/>
          </a:bodyPr>
          <a:lstStyle/>
          <a:p>
            <a:r>
              <a:rPr lang="de-CH" b="1" dirty="0"/>
              <a:t>Alex Geissbühler</a:t>
            </a:r>
          </a:p>
          <a:p>
            <a:endParaRPr lang="de-CH" dirty="0"/>
          </a:p>
          <a:p>
            <a:r>
              <a:rPr lang="de-CH" dirty="0"/>
              <a:t>Geissbühler Weber &amp; Partner</a:t>
            </a:r>
          </a:p>
          <a:p>
            <a:r>
              <a:rPr lang="de-CH" dirty="0"/>
              <a:t>DIANASTRASSE 9 – 8002 ZURICH </a:t>
            </a:r>
          </a:p>
          <a:p>
            <a:r>
              <a:rPr lang="de-CH" dirty="0"/>
              <a:t>T. +41 44 221 91 01 – M. +41 79 196 71 45 </a:t>
            </a:r>
          </a:p>
          <a:p>
            <a:r>
              <a:rPr lang="de-CH" u="sng" dirty="0">
                <a:hlinkClick r:id="rId2"/>
              </a:rPr>
              <a:t>alex.geissbuehler@gwpartner.ch</a:t>
            </a:r>
            <a:endParaRPr lang="de-CH" dirty="0"/>
          </a:p>
          <a:p>
            <a:r>
              <a:rPr lang="de-CH" u="sng" dirty="0"/>
              <a:t>http://gwpartner.ch/en/</a:t>
            </a:r>
            <a:endParaRPr lang="de-CH" sz="1000" dirty="0"/>
          </a:p>
        </p:txBody>
      </p:sp>
      <p:sp>
        <p:nvSpPr>
          <p:cNvPr id="2" name="Foliennummernplatzhalter 1"/>
          <p:cNvSpPr>
            <a:spLocks noGrp="1"/>
          </p:cNvSpPr>
          <p:nvPr>
            <p:ph type="sldNum" sz="quarter" idx="12"/>
          </p:nvPr>
        </p:nvSpPr>
        <p:spPr/>
        <p:txBody>
          <a:bodyPr/>
          <a:lstStyle/>
          <a:p>
            <a:fld id="{627B9BA9-ADDE-43E5-AE96-6ED0875E4B21}" type="slidenum">
              <a:rPr lang="de-CH" smtClean="0"/>
              <a:t>32</a:t>
            </a:fld>
            <a:endParaRPr lang="de-CH"/>
          </a:p>
        </p:txBody>
      </p:sp>
      <p:sp>
        <p:nvSpPr>
          <p:cNvPr id="3" name="Datumsplatzhalter 2"/>
          <p:cNvSpPr>
            <a:spLocks noGrp="1"/>
          </p:cNvSpPr>
          <p:nvPr>
            <p:ph type="dt" sz="half" idx="10"/>
          </p:nvPr>
        </p:nvSpPr>
        <p:spPr/>
        <p:txBody>
          <a:bodyPr/>
          <a:lstStyle/>
          <a:p>
            <a:r>
              <a:rPr lang="de-DE"/>
              <a:t>May 25, 2016</a:t>
            </a:r>
            <a:endParaRPr lang="de-CH"/>
          </a:p>
        </p:txBody>
      </p:sp>
    </p:spTree>
    <p:extLst>
      <p:ext uri="{BB962C8B-B14F-4D97-AF65-F5344CB8AC3E}">
        <p14:creationId xmlns:p14="http://schemas.microsoft.com/office/powerpoint/2010/main" val="93157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UUEhQVFRQVFxQVFRcXFxUXFxQVFRcVFBcUFxcYHCYeFxwkGhYUHy8gIycpLCwsFx4xNTAqNSYrLCkBCQoKDgwOGg8PGiokHyUsLC0sLCwpLCwsLCwsLCwsLCwsLCwsLCwsLCwsLCwsLCksLCwpLCwsLCwsLCwsLCwsLP/AABEIAMIBAwMBIgACEQEDEQH/xAAcAAABBQEBAQAAAAAAAAAAAAABAAIDBAUGBwj/xABBEAACAQMCAwYDBQUGBgMBAAABAhEAAyEEEgUxQQYTIlFhcTKBkRRCcqGxByNSssEzYpKi0fAVJEOC0uEWY+Kz/8QAGgEAAgMBAQAAAAAAAAAAAAAAAAECAwUEBv/EADsRAAIBAgQCBwUGBAcAAAAAAAABAgMRBBIhMQVBIjJRYXGxwRNCgZGhFCNS0fDxFUOS4TNTYpPC0tP/2gAMAwEAAhEDEQA/AJQKdtoqKdXozzg0CjFGjTAbQp1CKAFSilRAoAEUKeaEUANo0dtKKAFFCnbaEUhiD07dTIoA0WC5J3nnR72mA0pqNkSuSi6Kd3oqvSIoyjzFneKO4VTpbqWQeYuAjzprEVVk0d1GUMxPvpb6g7yl3tLKGYl72kL1Ri5QLUZR3JzfpG5UBYUg9LKGYeXpd7TC9NmlYdx/e0aZNCjKGYkAo0QKVXlAKUUaVAApRSIpUAKKVCiKAHgU2KdNAmgYqaTQJoUCuONNmlQNAXCaBpTS3UxCmhNCaW6gLhpGgWpu6iwXCWogUBSigdwhqM0wrTKLBcnBomKhD07dUWiSZJ3Qppt1HJp2+lYLgINKaO+himMJNRlqLGoyKLCuP7ylUc0qLCuaEUqNCmIFKjSimAKVGhFAgRSo0qABQokUqABSpUKAFQikaVMQIoEUZpbqAGEUCKeaFMQylRihTAVLdSo0gBNKaUUCKBiJobqVNmnYVwk0JoTQosFx2+h3lMNNNFgzEneUt9Rk0poyjuPmjTJpUrBc1aVKlUSQqVKlTAFKjSNAAoU1rooq80WEGKFOoGgQ2lTopsUACKBpxFA0xAVSSAOZIA9zRuWY5lfbehOfQGak0lvdcQcpZR9WAqsiqBhY9dwmZGYHvWbjcZPD1KcIpdLe/iu878LhY1oTlJvQNCnUK0zPBQo0ooAbQp1AimAJppei5rd7LdnrOqtO1wvuV9sKwAA2qQeXq30qmtWjRh7SexbSpSqyyx3MDdSIq92i4WNNqNizsKqyyZMHBBPuDVGanTnGpBTjsyM4OEnGW6G0DTjQNWFY00004igRTAZQpxFCKYiS3YYiQCRRqMNSqFmPQ2QtIpThUi1UXWIYoVO1uo9tO4WGVHfeBU0UNHoe/v27Q5Mw3eijLH6A07pavZAk27I7PsjwW2ulFy6iFnm4Syqdq/d5jA2jd864hteL7tdAAV2LIAAIt/cED+6Fn1mu67daoW9H3SHa+oZdMn9xbmLjegW0HM9IriXuo7FrSC3bMd2oEQgwpPqQAT6msbh9R1a85vs+C1/VviaWLgoUoxQ2hTqFbJlgihFOihFMQ2hFOoEUCDpjDqfJlP5ioUuErygegPIHqY/rU9gjesjEienXzgxVN5A5ZzBJMT+GRivP8YdqlJ+Pmja4YrwqL9cyYilFSFKHd16JmGiOKEU8rQigLjKVE00vRYdyK/yrvOx/Altac3kuM/frbcggAKy7piM4LMD7Vwd1gRXXfs84z+6uWDB2OrDP/TuttaPZzP8A31ncUhN4Z5dufh+9juwEoqsr/AH7QNJNm1d6o20/hcT/ADKPrXJJyr03i/D++sXbWJKkDPJhlT9QK8y0llmHhVmI5hQTHvFU8Iq3oOD91/R/3uW8Sp2qqS5ryCRQipb+iupG+3cWZjcjCY5xI6UrukdNu9GXcAyyPiU8iPMVrKUXomjNcWt0QGgRU3cnyP0NNNk+R+hqV0hKLeyISKbVp9G4UMVIU4DEQDz5E+x+lTWeB3XAKpIYSplYIE8iT6GoOtTW8l80S9lN7RfyM+lWhb4K7CQ9n537IP030qj9po/jXzQ/Y1fwv5M0O5PkaXcnyP0rN/8Ajtrq94+916R7OWOouH3u3P8Ayrmz1/wr+p/9Tv8AZ4P/ADZ/7a/9DUtKxYKqkscAAGTVj/hV1jAtPI6R9ag7KcFtWbrX0SDbRoJZzlhBjcSJiR8/Wtns9ZZUe448TFmYmOQ6Tn0PyrjrY2pSk4uKuu9v0RcsLSklKEpNd6S+icvMyH4LqB/0m/y/rNaXZjutJdZ9W6WrjKBbVmE7SSWbwzzKgeeDWnqNMCqK3iZomAOZ8JI3Axlj/s1v3tSmn07OfCltGcxjCgsY9TXJV4hUqQcGkky2lhYRlm10PK+3/aNNTrLaW7pFm0jKXRoBe5AuLy8Q2QpA82HWDe4fw1r9sPZNsrnm4UiCRBByOR5ivNbfEG1Gue48HvC5Y9QZYk+0wAPKK9Z7P8Ospw1UP7w3GNyFUkRchwCIhvDtJnEk+VQw+Inh4dFLXtJ1qMar6TehTXgj71XvLMuCRDkiBM5C/wB08qx9VxmxbuPba8m5GZGgOcqSp+75iuqs6e0NVYi2w2Wj0gAkPgjoc8vT0rF1TDvrhAjxv/Ma0MPiK9dtJpW7r+qOadLD0dakZS8JJf8AFmZ/x6x0Yn2Rz/SpdDxC3dupbAujeyru7poG4xJJPIVd7z1p2lY97bP/ANlucxjeu75xP5V0zjWjBydTZfh/uyEauElJRjRevbO/lFFPU8U0qOyB71113+G3ZJ+CZ8RO3p51lN2ytBUJ0urhyQDutgQNufgPRuc10vCzZTUiN0l9QJLco3SOYwSTzH9arr2osrbtsxdtrkgliYwjTkknl0rE+3V373l+R2/ZKP4fMqaftFpiwB0+oic/vUn6d2P1qpe47pAHQPaLkOoA3Mdx3Ack5z61Y7RduTev90h7q3knw5bEgMV8Q5e2a1Lur+Md5z3A+JjPPFZ+IrTqNOo2+w7KNOEE1BW7TlR2qeT4U+JlHPMHHXqM1h8Q/aBqUuXFVLe1Dz2McYOTujqKZodPNtJ5blUiT12xEmZnyj09aGu05i+P7ltvvyfBMQoIjcM7j+ld6xVa/WfzOT7NRt1Ud7a1V26ga0bMhiGVt8xClSIPnu+lOKaj+KyPZXP6mqPZU5/FaU/TZ/qa22rUwcHXpKU5Svr7zXkclfFPDzcIU4W74Rb+qZDwe3c+02hca0yFwGXuxBBxGau8e1Pc6tgttdgI27VWAWthoIjl8R5dKr6U/vrf40/mFHtYNmpIZt0nTMoYTy3oeXtP+8U42HspJRb1XNt+bLKFd4hNzjFW7Ixj5JE/ajWP3223CK9v7oUfFI6JP3en5dd21cuulsjUXE3JbfCq3MA8yuKy+IhybbFTBCgFeRGxQuCI+O4RJ+U5FSaqybmjsbQYQPbYH/62KDcPTaemCfSsuXSWp0Xy6o3bnALV1zcN7VEXPGNurvqniJMKqOAADIAFedWNK2l41csK+1LlxAATzt3QChJ5sQWGT5HzNei9lnU6fakxbZgecw0uDkcpL1y37TNG1vUabV25DZQmJG5JZCQREQzj/tFUUus4Mvn0oKRvce0xW1bcsSbTLMXAkgju2BcjAzmRy6VzfFNCLuitSTOmuXbHhePAGKpMc/Ctv866S9pE1Fklc98hZfEfCXQOvJv4kNYHCXS99qtpO57dq/B3SLiqttx4gJ+C0ZHPfzrso5VKOZXV9b9hQ51IJyptqXJrRnPjg1ryY/8Ae/8ArS/4JZ/h/wAz/wCtXLdOivSfY8Ov5cfkjKfFMc/58/65fmY/aDSk6RrduVW2UbbLN1ksAZ/jb6VzQ4Ve7tDJbu7zpALSJh8KAOYBPIV1vGtKzW32EgtbYY8wGI/UVxfDeK6hrdxS1wCbbR8UYYFgH+X1rzWIpKnWnFLS/ma9Kq6tOM5O7a1feQXOF3QSO7fBI+A+frSq7q+J395yDMEkiSSQCZMHz86VQRYeqU24afFNFouwUc2IUe5MV6rxPN7mtotGfsZIUs114UCTIHoAceFulXeF8PLacIisBhMxyRirGB7H8ql4jqAh2IARZRbaglYNx4AkH4v+ny/j5ihoeMm2dk+EAKixnmRu2jxGRGTjrOa8zVn7Sbl2s3YRyRUS1qLBst3nc3bu2FC2lVmBM+IbiogSeTTkY51w/a39qOm1un+zaU3QzMu/ehXwr4oGT94L8gfOu51PaYqPDa3ecttzPzj/ANV5kewxW7cuWimwvMeLcm8ztOIJE+mI5TVGS5anYq8D4KCyWrQhnIE8z5lyeeBLH2NeocUsgadVjf5yu6dojcyggEyvtNZPZm3Z0ytIL6hhtIKsu1WMADdkAxlozEdK3+LOGvWkg5MHwAgZmZJhegnn4sTmpyIkei4Uv2jkPCqqfTaigYmAPGenQ1xZcM7HzZj9STXbaXXGdTc8QCK0SIH32lSQNwgLkEjHTlXDaZMVrcLXXl4epn459VeJIVpwEKx8lY/QE0SKdHgf8L/ymtOp1H4GfHrI8z0XFLjawAzAuaiCOvxQo8o29POpW08WlLKxl4kq6kGOYV8YI5kGPOmaB41SSYi7ekSwxJgxMHl0E+fStPs5ZV0YMFYBlZZ2GMGDgY+ea8k3pc9HzLOu4SXcsoWYxPIjb57CJya6m1pxuMeZ5Lzz5+81nG9t8/ryrDbj95rjABRnoD/r71xNSkzqjKKRS0lphbITaTuU4IwMHGAJHSqfF5S6VO7a9oKIbagaHHjj4scgcVu6WwoO3cd0AkEyY84rO4kr/al2Psm3nws24BxKYyMGZ9PeuuMtTmaNTsi8pYPna2/ML/8AmugcVy3Y9pTTk+br/wD0WusuCt/hT+6kv9T9DF4gvvU+78yucEHyIP0NWO2dsNfDMMiyGBgEALeIMz08YOAaguitHtSxbugqg77OoEweYRGUEAjEkzM4HI1DiumR+PoXcP8AfXh6l7iZnTWH57S3QwNp3SYMjFuJ9avdmwr2XXK93cbAJOWVGkbhIHiMDPLmap6bQtqNAqLt3A88ACUMkYb+P1/rXRW7YS3AUAkSxAgFoyfXNYTlyNVRRj9peArq9M9ks6kwVYM0q6zBicjJBHUE+48it8BawTb1Eh1OCTPsVnmp5iK9vuKdsgzPI9OVYXHOy41tsBjsdT4HAkj+6RiR6dP1SlrqNrSxkdiNUpDodxZVLpGCV+8B6g8vxmn6e69jWWYN1lF+9YJZgbai+Ll5VCkzuJ7oyJBCiYIE19D2cs6C6rvqwzrhraLuLAyCp8WJGPEBS1Ws783HtI++yqXrYLLk2CjMSpwS21BAk5POp66kUU+K61LN64sfCxn0B8Qj5EVFp+IowWTBb6DnEml+1SwUv2b1s/utRbBB8yoH6o1s/WuauS6W9pkQBcBOZ8xV0eIYqMnLMrdj/W5n1MLS2sdM+uQtsGZ+mIrg3Ypcuhsg22BMH4kfBB+X6+VaWiv/APNeuR/lPT3is1wV1hI5d7dHLnvyPfnUZV6lebnUte3I6KFNU6eWPaddwVbfcJukmOimOZjn6RSoW+JOoABAHlHnnrSrnd2XHWGr3Z+1N/ceSAtmAATgc/n9KpMK0dJKaRyMG6wQHlAJCEyeUAuflXqcZPJRffp8/wCxiYaOaqu7UTncu4KpdzeYwy7gCG2CQ5HIWOYBwJpug4O7ZJCjnjxMf8OOvnTV4hcDEr3ZjwJDMU2gK4Cl2KqIdJG6CVABxVXiPGrgK7mZSPFP9mox0jnPqSKwUbJr6QIwO0yo+Jm3xjJUKBAgedaVjTZ2gQpySFgCMefX+vpXMaHtC4Ebw0knPiaSDmepOTnyNXxd1N8/uQ1oEAG44O8gHovIe/50mBo63S231enRSO9Rt7mBi1sY7XMz4mCED+5u6TUzZ1ReRCKxnas+EHkdu77wxPXlVXgvBTZuhjuYQ5LE5ZziW3HczY+LlHTlEFq8rHVFQJ27J3AnmV24eAJJxCwSfMmogT3k2aC8xadwVPeQi+vVm5flyrmLS10/GzGh9Wu+n8bmMY+70xXOW1xW5w5WpN9/ojKxr+8S7gRTmHgf8D/ymlFSL8LTy2tP0NdtTqPwOSO6PKdC7fal/h+0X55xBI8/D5fXPSu009lQBtUKIXAAgY5Yrl7nELQ1Zi1dgXbjAbhHPpAMZA51f1encguzNkfdO0xiBAOBnlPT3ryMldI9GbFxD7frVK5p/ijnBjpnPp51jvYhCG8RjBJ3GIySSfXz6VJY42yoAELNGCeREmBI5mMfKlk7B5i7Y7P7SjEkiPUSwOfb2rKu67vNZzPdqCgILgmIYkd34j4gBHkKuni1+5Z2vc7tJaAqIACcTvZp5eVcyt0oSVaCAcjp5wQfKpxg+YSlc6XsmSFtA9L5HXq4/wDKu1uiuI4ACBJMxeVifxbGn9TXd31zWzwp6TXeZPEF0ovuKl0Vt8VtD7NpbifH8HwBpL29pEbh5c6xroxW93avotOWbYEuoSc4zctx89wHz9Ks4qvu4y7/AEYcPfTku71Mr/jd7R2FRbF1kBAN1dscguJ3RgDn1p5fVupNtWVWBG57jFjz8QX4QfcVp66yqgZJ7xiwgAkYJjI8xEetbFix4RnnnoI9hWA5W2Rr2OD0ti/adbC3rg8EvkHux4gsAiFHhbxScsvU1oa7jl9bJshrTm4uy08slxsAGBnvMcyI5mtnidi8t9GtshtxBVuYYnLK8GIUzHWKvXeHKGDSZUHbJwJjMdTjn6nzoctbhY8z09/UKCUsggKGJVZERO6Y9+VWNBx47wWWVKupglNwZSChZYKiYyM4rurGyz0BcgqPMrMgfKYrhjoovXVbbbCu4E/DKkeHz57sx0q1PMLYf2n0ty7wK3KgnS3AAJJIt7mtAT+B7X+GuB7OWpubXbulE8z8Rk4J6da9l4BwZtRw+/Zc41CXFXlAMFAykEyJCHzBUg14GvFXtE2nTxIWRlPMMCQZ9QaUfC+v0KqsW1obASdV3hcBVJClfvQeZrS1XZ4XtSGtOwctblecEgAGDEglTyM1ySa8qoZfDJg9cgeVegdntQPtujvkqEuoVaT97aXT57iR9ajZqV1sEb2NFP2XEiX1B3HJlBM/WlXevrlBj9AtKo3kWWRla3Rvaba4g9PWtLUuQbNsbfAjXDuLATi2J2At99z67eYq/qdKLw8XTM+XpWHxC13mpuKGZQE2yrsDABztBgjxtzBnPz1cZW9oox8bnBhqWRyfyLnCdFvRGcgC5LhRIneWeIHQAgdR4VrWtaRFwFmTmST/AFqjo9R+82bMWl27sgA/wwem0oQfWqXFOIvcu91biBAY7iMkLgQRjxDlms96nVKSirnR2dKN3wirBMeUCuQSbKg4kx1J6N/iyo95HnXQo/xsceBFxMiRuMcyACw9opNEYVM19Ce0SVaTu5z8PRRiFJ8+U9axFvq9m7v7tgWso3JZUvGwszCZ5ZCLnBOTWr3u2wxM/eOcQJPPA6ew+WawLWq26VnG8gXU+9aDDYsmCGKLz9MfWhE1sWeMsPsVhVEAsDERja5Ajpz5VjIK1uMD/l7A9B5fwDy96zFFegwH+AvF+Zj4x/fP4DSKccI/4W/lNKKV8furn4H/AJTXVU6j8Dmi+kjzLgtmNTfduQd1Gf7xM/kPzrortnwkzjyia57TaS7cu3QgZjvaF8xvIEeckgekDzroBobzBYtsQcT0H4v4T6GvHtbM9PcqDS71YTkDl0zyFVdPw7YG27gfr8jPMe/nXRcI7KgPcL3CzkkEDAWSzhZ5EjdHyqW9weHgXEID7WWfEPBu/Qz8pp3toI52yn2hCgU98h5TE+knoTAB5gkVzWu0xI3LuK5WYJKkYKnyIyK7/iWjtafUoQ6KGQgyRJhuniHOZ+Qq4/Bbd4rctAjvQWbb8LKSQCQoPixz67qmnl1Ecnwh/wB1/wBlo/TvFj/KK728M1zGt4IbDnaGKG34iQcMLjR0AghxkdZ5V0enubraHzRT+QrT4U+nNdtvUzuILoxfiR3FxWzb0necJuQSCrSDAO0rdR5g88ZrKdcV0fZFO802oskTM4PXem2Pqtd/EVehfsafp6nPgnar4plHRam9fi06nfbIIaILNtLB9uIkTK+R6Ti7Z4ddBJdrlsDogkGPxKw+k1maHiPd6i05G0PbViMnNuVcSTEBBzieXSuy118o6nO3M84Ecycx+VeadzbvY5bVbwcX75n4YtZPodqgTkZI6+lJOEaljzNwYkXv3YA6jwc+fRZ9a6PimuSxb3spOQoA6kyRnoMH+lYTdswLndtbRbm4rsm4eSl53bAMgNHnBiauyp7FeZgXshcSzFq81u6SxfaWFttzSEWZa2qiFBB5DM1yr6E2JW+ptZiWB7s/hdZVunXrXfcN4+t1+7ZSjGdoJDq4EztODyBMEDlUzaj4twHhncBMlOcgAGYEGI6jzoV1uO/YcZwHiP2V2ZIuK22QHUGQckTz8JYR1geVcP8Atu7MC1rE1Vv+w1cMWUYF4Abp/EsP6kt5V6Txzs9buHfaAlyoBU7QSw8JkeGGGQ3njrh+p7PJqdIeH6yNpI7m4jKxtuJ2g5wZJiYBDFfKROzuPkfO/EHVGS2YKoSdy/eB5E10Gi1O7QbszYcMpEAwpEH6N+VYnarsve4fqmsahcjKsJ23EJw6HqP0Mg5FanZR1fvrCncrIdoPTmpI/wAQ+lTqPmVpW0PTuF9pbVyzbfcwJUSDsJ3DDZOTkGhXmWmu+AeMCMZW4TjGTv8ASlUcqHc+g+Gnc5zAAk8+Q/8AdZ3B9IpuPcLzuJxMjJLEL1yCfoa0NDZ26VmPx3pVfwwc59Nx+laPCeEqtqCJ3TM5wQRH5kVdXd5v5FdJWirlLhtjc1wsx+LAkQAAEkQMeJWmfL1qPV9nld943AmJg+EwInw5/wBfrO3p7ZUQwECACMsfxQvMkk48z71ILHoAPIVQTlFSVmYtnhioOrGREsefIYgknl5VYb4GMElnJyVGBy5kY8K9f6kad3T7lIkrIIkYI6YJ5H9Kz73EUTw/2kHaMhjJEwT55+hFG4siSshuuQJYgnbgCfInr4T5+R9qwOM6UrpbduSzM7sNwYMfCQCQRgyV9I9c1q3OKueu2cggBis8vCDIHqcmDyECqAm/ctK5LwyQxKxHxlgFPknWfTrTSJEnapdosp5Bj/Kv9DWOtb/aPTd5e/CAv6sf1FZTaGK38I1GhFfrVmLiU3VkyrFG4v7t/wAD/wApqRtORTb2Lb/gf+U10T1iznS1R5t2bVrfFEaY3arYRiCjN59fFHTp9PXtTwW2bpK94rNlikhSR5kjaD7RPWa8s7L8NN/iI8R22tSLrnMeFhtX3LQPafKvadasXljy54nG709fOvJVHZI9MldnPWuyx73vO9dxBkbEDHAwWECORjb1PnVpOFWonuyefMnMwPPrWhq9UUUTuYtIVehI9TgdPP2rJ03Hy8AW1nMj94AMkRuKQT4TyGJExVSzS1LcqW47VdlbGoyUCMABKgA4mARyIyelZV7sebdtxa1LbVktbhgCVAfABPocV1Nnc9rcqFSGEg4wIPhbkRMZ6waeNADcJgEN4pJGZGxp6/DH+GhTaBwTZgaRh3tq3tc2rqMpFxtwLbQ07WJgGdsf3c5mKfEtELNzYq7VABUZ5H39ZrZu8JuqLYXZ+5I7tmdvuztGyQo8JAPsM4qTjdu1fRXLCzcUEbXx1yscz1ggGu/h9dU66b2ascOMpOdLw1Obitjsde26hl/jQ/VSGH5bqytsdQfUTn606yzKwZSQwyCMEV6OrD2lNw7TEpzyTUuw1P8A4xYDufEGW4+RCiXJIEC0dw2sBJJ59Om2qNcsgGS6HY3SSvhzyIkbXj1HPr5vxfjWqcOe/vKBHJiBg9Y/Wo+DjUahbjHV3+8QgEd45HnJk5mvO+yvPL4m06yy3PUxuKAG2W6Mpg/POCMD61AvArM7u7KGII33AAMHbG7aM+XlXjHFbWouFla9dAEw3eOII5yJrE4ZoLzjJaQxClpYNHXJqqEnLRIbkkrs+gF1GksGe8sI0RLXU3R5S7THpVbV9o9GCG+2adWEj+1Qz5AwZ5/75R4lq+zIRtzuJMkQABPI+tZP2plDgKrjqRmJ/wB/nUq0alK2aO5GNWM+qe7DtZw5DtbWWdpmFBYxMlhImQSZ9CMVh8Q/aLw1Va19qBBmdtm74lP3GK2hJ5+IMDy9q8V4ffO6GIUMTGPyFaN9dMqeGXInfjIJ5x8qpdVp2aJ3seidpe3fCNdp2san7RdCCbd1bUXrUgDdvYicx08QiQTmvNeEpbsa213Nw3LT7lDMndt4sAFQzdduQTUvZ/s93j70BcZG1iBIaQBB6xmsDVW2sagKVKtbcGCZ5GRFdLg3BSGppvKa/GtQ1vUXFCCN0jLfe8Xn60q63UcKS4xYjJj8gB/SlVKqIuyHsGpu72UwqooAVWZRtA67Z8RwvPGOvVqM7NCuxP4oHsIj9frWIXk4rQ0kKJnNdzw6S3ONV2+RrLrr4EFbeBzJLEnHkR69Kq2eJ3i/iK+XhJ/SAP1qG5q5NBWzNCoR5g6r5F3UcMNx9zuZiPljH1E+/niKer3WRKbSCcllDGcDrywI/wDZJq3Zvk9aZfuTg8jUqdKClqrkZzk46Oxl3OI3mBBuHaegW2B/KSPrUSswO7e4MRIO0xjqoHkPoKsXNoMFW96G5PJvpWgqNLlFGe6tT8X1AL5JknJyZ8z1qQXqhYp6im+HoatyorzMnLCmG0jYb4Tho5lTgx8qbvIpfa/NRScG1Yamk7sk0djT2kdbNvuyzM0hWEsWJVmaJY8uc1qXOL28MxJYATAJE9YxHU9Kx+/TqCPnQlPWs7+F0/ecvp+R2/xCpyt9TXudprfkxHlE/rUD9q1Hw2z/AJV/8qoFVPUfSo2sD0qyPDsMt038f2K5Y2u9mvl+5ZudqLh5LHuxP8oWq13jl9vvAewn+YmmGyKbsrqhhMNHaC+OvmUSxNaW8n5eRHc1Vxvidz8zH0GKjW2KsRQIrpjaOkVYpbb1buRi3VTiGpNuI61dmM1XtaYalwm9UUhjuJyAMRB61RiamSG+pbRhmlsc5xriYXru3CSFx8qhbiYs2d1onxgF1Umfea2dZ2csrfVO8WGPxkzIAwq+RNZ2o4PZS+VsOCAhJXd1BzM/pWDKrLpPt+Zp+y2MPUa/fbU5DCTnyJ/OmWuICVYuCQSABIy3Mz5+ldHxzs8Pso1F24JVAdggQD90RzIrltVrbNqyj21E3DJBEx6zXJTzUpXRNq+jL/aOwLygFShbCSTMjrNUbvCBp1W2Q2wrLMsEsYz+cVR4lxttVbSG3ENtUHFZ2o4rdVdheIBHsf4c1fWm6rvbmtyEIOKsQazhbiGVht+JJ+IZwKr6y3dtqN+CwPLyBzPkZrX0nEFuW4cEXICquSSRyP1qd9OIG87tpj2Iz86olUs9iy9tyt2SDJcF/vCMGVA6zgGfkam41q7Oo1Je6o34kAxMen++tQLZVrRziW29CS3KT1rL1SWkByxecn+ET0+VNSlJvV+AaN3PRdFr7b2w24CfUcwYP5ilXBroFYAh8ECMx0o0acy1VGj3G2wnFSm4RVPS3AGE1qsVIEVut2OCxCjGrtq3OaqG5U1rWRik7sFYtAxQkSJNQ3dVTH8WaEhtm5Y4jaBiJ8zFWV7huUVzSGKuCxgGedVyjbmyUZX3SNu5wdGjaBHU86g1XBlUSoB9+dU7Ope2cZFTDi79Y9PSoqU1zJONNrYrPaAGbZHyqArb8orTXiW4EHmaA0oIz1q+NXtOeVLsMoWLUc6juaJYGa0RwBM9ZqO7w3dC9BVyrRvo2VexlbWKM77Mv8VI20/iNWLnAz0NRNwhumauU4v3ilwkvdI2S3GJmmG2sU+5w24vNDHnFMW2KkmuTIO/NDe6FRlferlrQhsAmT0rT03Zh+bMAPKJNQlWjDdlkaM57I529cCqWPIVjcQvMdsBGzBBgCOYNdR2r0QsWl8SkkiRHT0rkNTrVYQ6mZBAAgSOUms3GV4VI2udtCjKm7si0mnstddu8O07VW2IkOTJ9hPlWva7OpcuG5AUoSCqqCSCJn3q2/DbAKTaCOYYsCYU7epH6VX7DXmGpvrvRnZrhzMhV2gEDyzXEktmjrscZ2js2whEv8TShY+DoIHtXCSwu92XKo0wecfKvU+0HBLl66+Ee4W3sFYYVcdceVcRxnggdj3UkpifMk5HpFc76Mm3sGxncE0gDsGcKCMeePvVfHDUco4IuhTDZg4PxfOotDwYWSpvsJztAPSPOptJKWixtgTMT/DJg+3WkqjTutRSV9S9Y0loMxACsSCAD5DpWfrCSPAykSWPngQfmai0Okud8udygFjJ5AjkPqKkvawLcdUtyYmBiPWaqndzvzFsY1gvcfxYRJJGf6U7W6BIBUsCw65BFTHicXgVUqxSGBAgjp7YqhrFuWXDGYklR0B9B866IrVcu4miq0zhxHT5YpVuaPs9bNtS5AYiSCYIJzETSodWK0HmR65WjYOKFKtxnESOaYDSpU0RZIDVm3SpUmIT1dtnl7UqVQexOJdt8m9qiUZFKlVBcW9Ig8hUhGKFKo8yXIt6X4ap3/iNKlRHcctkJDUumHjFGlU5bFa3Reucqw9daG44HXoKVKlQ6w8R1Q8BUd4fauiFKlSxHXJYbqHM9q0BUyAYiJzHtWTrrK7rXhGbZ6D0o0q5l1i1jNAg7q/gfdrnGXbxSzt8M2rsxicKenrSpVFbfrtET8eQG5bkD+zf+lcHxUxZaMZ6Y60qVVYj8iDMPQ3CXMkmFMSZjJrV4wxOhEmcH9TRpVz+8Moae6ZXJ/sT19Ky0unvVyc7Zyc+9KlV/vMBmsH/ADR/DPzjnUHaVybgknl/WlSqS60fAnHdGU11ick/U0qVKr7F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AutoShape 5" descr="data:image/jpeg;base64,/9j/4AAQSkZJRgABAQAAAQABAAD/2wCEAAkGBhQQEBQUExIUFRUPEBQUFBYVExQUFRUVFBUVFhQUGBIYHCYeFxsjGRQVIC8sJycpLS8sFx4xNTAqNSYrLCkBCQoKDgwOGg8PGDUkHCQsKiosLCwqNSksLCkyLDEuLCwpKSwqLCksLCwzLSwpNSwsLCwpLCwpLTQpKSwpKSksKf/AABEIAJsAeAMBIgACEQEDEQH/xAAbAAEAAgMBAQAAAAAAAAAAAAAAAQQCAwUGB//EAD0QAAIBAgIDDgQFAgcAAAAAAAECAAMREiEEEzEFBhQiQVFSU2GRkqHR8BUycYEWI0JiojNyJENUg7HB4f/EABoBAQEBAQEBAQAAAAAAAAAAAAABAgMEBQb/xAAnEQACAQMDAwQDAQAAAAAAAAAAAQIRElEDExQhMUEEYaHwBRWRUv/aAAwDAQACEQMRAD8A+4xEQBERAEREARE1V6ZYWDFecjbbsvsgGGk6elMgMwBbYu1j9FGZmnh1RvkoN9XYJ5ZnykJoWrqJqwApDmodrMRhCXY5n9UiiaxUY+Kwq54bEGmcwMxyXAP0muhOplj0joUh/uOfPBBr1x/lU2/tqkHuKf8Ac2UxU42w3qZA5WS4vs5bXmlGrWqZcbMIWw4BdmCkAZkBcJN4r7Ep7mR3VVf6ivT7WF18S3A+8uI4IBBBB2EZg/eVKBqkpjAA1RxjI3qXAy7NvfNWibnMqIwOrqFFNQAfls9hiugyGd8xaOheqOlEhb2z28vL5xMlJieK+P1+me4R8fr9PyWeTlQwz1cWeUe1ieJ+P1+s8h6Sfj1frPIekcqGGOLPJ7WJ4r4/X6z+Ij49X6z+IjlQwOLPJ7WVtK0V2IK1WSwtYBCD28YGeT+PV+sPhWPj9brD4V9JeXDBeLPJ6Zdz6lxfSKhyzGGnn98MmloNQEX0h2ta91p52PYv2nmPj9brD3L6R+IK3WeSxy4E4s8ntZhWQspAYqSLBhYkdovlPHfiCr1nkPSPxBV6zyHpHKgOLM9J8Pq5/wCJfktxKWW39ue3ykHc2r/qqmy3yUs9ufy9vlPOfiCr1nkPSPxBV6zyHpHLgOLM9fotIooDOXI/UQoJ+ygCJ5D8QVesPcPSI5UBxZnPxmRjM3ar6SMPaO6fOoz6FUacUi8327f+JFu2KFqabyJuwwVkoKmnD7tJwfXumy3Z5yLdnnFC1NeD690nB9ZllzCQbc0UFTHBIKe7zKwjL2JARh93jB7vJNuzukZexAIw+7yYiAdYaLlsOwfp9ZidHPN3kS6ulpYfmJsH6l9Y4TT6xfGs9m2jyXsocGPZ5zE6Oezzl7hFPrF8Q9ZialPpp4l9ZNst7KBo9o8prNP3lOg1Sn0k8Qml6tPpp4h6zD0zamU8H1kFPr3ze1ROmniX1mk6RT6aeNZix4NqSMCvvOYke/ZmR0pOmviHrNZ0xOsXxD1kseC3Im0xI7JidLTpr4h6zE6ZT6aeJfWSyWDVyyZYf2iRh/bMDpdPpp4l9ZrOl0+mviX1k25Y+BfHJtIHNJmjhidYvePWRJtz/wAv+FvjkaKVFiwuAuznNspYRqeWW0cbi8pYZgcllvPH6lum/jaRqG6b+Np+hX42eT4n7KGD2CuhLEpYHYObsvl7AjBT28Y2sc8wdvJ3Tx+obpv42jUN038bTS/HTXkn7GGD1mGkp2Ns5dh5P/ZSqqCTbZc2vttyTgahum/jaDQPTbxNOnBnkzz4YOq6WMwcZTmcGPTbxGODHpt4jOi9JNeTL9dDBamNUSvwU9JvEY4Kek3iM6rQknU5P1UWqUM5g0jgf7j3mRwLtPeZ3jGSPPPUjJUJtK1pY4D2nvjgPae+doylHx8nnlGMvJXtE3nQBz+cTW7LHyY21ktxL24m5w0jSKdIsVFQkXFiRZSdh+k6Wib1w+kPTZnpLTRM6gTFjqHDTU4SVzN+XknOWpGPRnRQb7Hn4nW0Lcmm1Gs9Rqi1NHdEZAqkXqMyKLnPapvJ3ybh8EqKg1hxYrFgnGsQBgCEk7eWxi9XW+RY6VORE9I29FV1Qeqbsld6+EA4NSEJReduPY35ROTuvoC0mTAzMlaktRCwAYBr5NbK4IkjqRk6IODXcoxEToYEREAREQBERAEREAs7m6e1CqtVQCyE2DXtmCM7fWbdz92quj0tXRIp3bEzKBiawsFN8rDM7Npk7gaEtfSaVN74ajENY2NsJO3k2TsVt6QqVmSmcGro03qqWNXA7k2RWABe4F7zjOUE6SOsYyarE5Okbuu5rHCg4U1JnsD81EkgjPK5JvK+lboNUrtWyV3qazi8jC1iL81hOjU3s6strq9Omq1RTViGYOxUNkBsABF7yKG9osq/nUw9VXaklmOsVL3YNsF7G14UoLqvv2gcZv79yZDfhXOAORUFPWXDD+oKgsVa3ML2tbbyznbpbomuwJVUCIqIi3wqq7BnmZ0zvYUIXbSaa4aNOs4KPdUqDI5bTfKbF3nNjKNXpqxrNSQFWONggcWI2Ag/aRS0o9UVx1H0Z56J39H3otUK6usjI9NnxhWsMDBCoU5k3OUfhIqzh66IEaiA2FiG11wmQ2G62mt2GTO3LBwInpNy9666+mleog1lWoi0+NiqCkSrEMPlzlNN7d6dzXRanBzX1eFiQlrg4tl43Y1oNuRx4nrd0d6lM5USP6qAuWeyrqDUa6nbsvz52nMTe2G4w0hNUaL1RVwta1NgrgrtBBYQtaLVQ9KSOLE7dfeuVWsdap1AVrKrFmVlxB8O1V5LnlnEm4yUuxlxa7iIiaMm7Q9LalUWohsyG4Nr2NiNn3lqhu9WQghhxaa081VgyLmoYEca18rznxMuKfdGlJrsdHRd8FamXKuPzGxMCikYhkGCkWBtzSKW+CutMoKnFbF+lcQx/MFa11Budk58SWRwL5ZLdXdWo4YFsqlJKTZDNKfyib33w1i6uXGJKpqg4R85QJe39oE5sS2RwLnkvaNu1VphArACkrqAVBBVyGYMD82YG2YvuvUOK7D8ypTqNZVHGpXKWAGVrynEWrAueTrUN9OkISVccaoz5opszG7YbjignmmqnvgrrS1QcYMBp5qpOA5YcVr2nOiTbjgt8snRO+GvcHHYh1cWAHGVNWP45THSd3a1QtiYcemaRAVQoQkEgKBYZiUIiyOCXSydE74a1mGIfmKFJwrfCFw2DWuOKLTnREqil2I233ERE0Qyp0yxsBcnYOebDob58RsjY2F7Ei9rDsjRBdvmwZHMy9TRibDSV4xGwm5JPNMN0NpVKNPQ3a4CMSLXFsxfZltmFWiymzC3u06GHO/CkucybnsG33smFbRL2ZqykFsN+awJ9/WLhac+JcGgriI19OwAN7mxvfL65Z/WZLuenLpFPv7pbkS1lGJd+Hp19PvmHAwFUlxxwTbLKw2Ek7bkD7GLkLWVYlxdDQg/nKM+W2y9r7fvFTQkC316GwOQuSTyAc8XIWspxLyaDTK3NdQcrjba+3Yc/fbKdVLEgG9uX7SppkaoYxESkEREARIEmAIiIAiIgCIiAIiIAiIgCIiAIi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7" descr="data:image/jpeg;base64,/9j/4AAQSkZJRgABAQAAAQABAAD/2wCEAAkGBhQQEBQUExIUFRUPEBQUFBYVExQUFRUVFBUVFhQUGBIYHCYeFxsjGRQVIC8sJycpLS8sFx4xNTAqNSYrLCkBCQoKDgwOGg8PGDUkHCQsKiosLCwqNSksLCkyLDEuLCwpKSwqLCksLCwzLSwpNSwsLCwpLCwpLTQpKSwpKSksKf/AABEIAJsAeAMBIgACEQEDEQH/xAAbAAEAAgMBAQAAAAAAAAAAAAAAAQQCAwUGB//EAD0QAAIBAgIDDgQFAgcAAAAAAAECAAMREiEEEzEFBhQiQVFSU2GRkqHR8BUycYEWI0JiojNyJENUg7HB4f/EABoBAQEBAQEBAQAAAAAAAAAAAAABAgMEBQb/xAAnEQACAQMDAwQDAQAAAAAAAAAAAQIRElEDExQhMUEEYaHwBRWRUv/aAAwDAQACEQMRAD8A+4xEQBERAEREARE1V6ZYWDFecjbbsvsgGGk6elMgMwBbYu1j9FGZmnh1RvkoN9XYJ5ZnykJoWrqJqwApDmodrMRhCXY5n9UiiaxUY+Kwq54bEGmcwMxyXAP0muhOplj0joUh/uOfPBBr1x/lU2/tqkHuKf8Ac2UxU42w3qZA5WS4vs5bXmlGrWqZcbMIWw4BdmCkAZkBcJN4r7Ep7mR3VVf6ivT7WF18S3A+8uI4IBBBB2EZg/eVKBqkpjAA1RxjI3qXAy7NvfNWibnMqIwOrqFFNQAfls9hiugyGd8xaOheqOlEhb2z28vL5xMlJieK+P1+me4R8fr9PyWeTlQwz1cWeUe1ieJ+P1+s8h6Sfj1frPIekcqGGOLPJ7WJ4r4/X6z+Ij49X6z+IjlQwOLPJ7WVtK0V2IK1WSwtYBCD28YGeT+PV+sPhWPj9brD4V9JeXDBeLPJ6Zdz6lxfSKhyzGGnn98MmloNQEX0h2ta91p52PYv2nmPj9brD3L6R+IK3WeSxy4E4s8ntZhWQspAYqSLBhYkdovlPHfiCr1nkPSPxBV6zyHpHKgOLM9J8Pq5/wCJfktxKWW39ue3ykHc2r/qqmy3yUs9ufy9vlPOfiCr1nkPSPxBV6zyHpHLgOLM9fotIooDOXI/UQoJ+ygCJ5D8QVesPcPSI5UBxZnPxmRjM3ar6SMPaO6fOoz6FUacUi8327f+JFu2KFqabyJuwwVkoKmnD7tJwfXumy3Z5yLdnnFC1NeD690nB9ZllzCQbc0UFTHBIKe7zKwjL2JARh93jB7vJNuzukZexAIw+7yYiAdYaLlsOwfp9ZidHPN3kS6ulpYfmJsH6l9Y4TT6xfGs9m2jyXsocGPZ5zE6Oezzl7hFPrF8Q9ZialPpp4l9ZNst7KBo9o8prNP3lOg1Sn0k8Qml6tPpp4h6zD0zamU8H1kFPr3ze1ROmniX1mk6RT6aeNZix4NqSMCvvOYke/ZmR0pOmviHrNZ0xOsXxD1kseC3Im0xI7JidLTpr4h6zE6ZT6aeJfWSyWDVyyZYf2iRh/bMDpdPpp4l9ZrOl0+mviX1k25Y+BfHJtIHNJmjhidYvePWRJtz/wAv+FvjkaKVFiwuAuznNspYRqeWW0cbi8pYZgcllvPH6lum/jaRqG6b+Np+hX42eT4n7KGD2CuhLEpYHYObsvl7AjBT28Y2sc8wdvJ3Tx+obpv42jUN038bTS/HTXkn7GGD1mGkp2Ns5dh5P/ZSqqCTbZc2vttyTgahum/jaDQPTbxNOnBnkzz4YOq6WMwcZTmcGPTbxGODHpt4jOi9JNeTL9dDBamNUSvwU9JvEY4Kek3iM6rQknU5P1UWqUM5g0jgf7j3mRwLtPeZ3jGSPPPUjJUJtK1pY4D2nvjgPae+doylHx8nnlGMvJXtE3nQBz+cTW7LHyY21ktxL24m5w0jSKdIsVFQkXFiRZSdh+k6Wib1w+kPTZnpLTRM6gTFjqHDTU4SVzN+XknOWpGPRnRQb7Hn4nW0Lcmm1Gs9Rqi1NHdEZAqkXqMyKLnPapvJ3ybh8EqKg1hxYrFgnGsQBgCEk7eWxi9XW+RY6VORE9I29FV1Qeqbsld6+EA4NSEJReduPY35ROTuvoC0mTAzMlaktRCwAYBr5NbK4IkjqRk6IODXcoxEToYEREAREQBERAEREAs7m6e1CqtVQCyE2DXtmCM7fWbdz92quj0tXRIp3bEzKBiawsFN8rDM7Npk7gaEtfSaVN74ajENY2NsJO3k2TsVt6QqVmSmcGro03qqWNXA7k2RWABe4F7zjOUE6SOsYyarE5Okbuu5rHCg4U1JnsD81EkgjPK5JvK+lboNUrtWyV3qazi8jC1iL81hOjU3s6strq9Omq1RTViGYOxUNkBsABF7yKG9osq/nUw9VXaklmOsVL3YNsF7G14UoLqvv2gcZv79yZDfhXOAORUFPWXDD+oKgsVa3ML2tbbyznbpbomuwJVUCIqIi3wqq7BnmZ0zvYUIXbSaa4aNOs4KPdUqDI5bTfKbF3nNjKNXpqxrNSQFWONggcWI2Ag/aRS0o9UVx1H0Z56J39H3otUK6usjI9NnxhWsMDBCoU5k3OUfhIqzh66IEaiA2FiG11wmQ2G62mt2GTO3LBwInpNy9666+mleog1lWoi0+NiqCkSrEMPlzlNN7d6dzXRanBzX1eFiQlrg4tl43Y1oNuRx4nrd0d6lM5USP6qAuWeyrqDUa6nbsvz52nMTe2G4w0hNUaL1RVwta1NgrgrtBBYQtaLVQ9KSOLE7dfeuVWsdap1AVrKrFmVlxB8O1V5LnlnEm4yUuxlxa7iIiaMm7Q9LalUWohsyG4Nr2NiNn3lqhu9WQghhxaa081VgyLmoYEca18rznxMuKfdGlJrsdHRd8FamXKuPzGxMCikYhkGCkWBtzSKW+CutMoKnFbF+lcQx/MFa11Budk58SWRwL5ZLdXdWo4YFsqlJKTZDNKfyib33w1i6uXGJKpqg4R85QJe39oE5sS2RwLnkvaNu1VphArACkrqAVBBVyGYMD82YG2YvuvUOK7D8ypTqNZVHGpXKWAGVrynEWrAueTrUN9OkISVccaoz5opszG7YbjignmmqnvgrrS1QcYMBp5qpOA5YcVr2nOiTbjgt8snRO+GvcHHYh1cWAHGVNWP45THSd3a1QtiYcemaRAVQoQkEgKBYZiUIiyOCXSydE74a1mGIfmKFJwrfCFw2DWuOKLTnREqil2I233ERE0Qyp0yxsBcnYOebDob58RsjY2F7Ei9rDsjRBdvmwZHMy9TRibDSV4xGwm5JPNMN0NpVKNPQ3a4CMSLXFsxfZltmFWiymzC3u06GHO/CkucybnsG33smFbRL2ZqykFsN+awJ9/WLhac+JcGgriI19OwAN7mxvfL65Z/WZLuenLpFPv7pbkS1lGJd+Hp19PvmHAwFUlxxwTbLKw2Ek7bkD7GLkLWVYlxdDQg/nKM+W2y9r7fvFTQkC316GwOQuSTyAc8XIWspxLyaDTK3NdQcrjba+3Yc/fbKdVLEgG9uX7SppkaoYxESkEREARIEmAIiIAiIgCIiAIiIAiIgCIiAIiI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9" descr="data:image/jpeg;base64,/9j/4AAQSkZJRgABAQAAAQABAAD/2wCEAAkGBhQQEBQUExIUFRUPEBQUFBYVExQUFRUVFBUVFhQUGBIYHCYeFxsjGRQVIC8sJycpLS8sFx4xNTAqNSYrLCkBCQoKDgwOGg8PGDUkHCQsKiosLCwqNSksLCkyLDEuLCwpKSwqLCksLCwzLSwpNSwsLCwpLCwpLTQpKSwpKSksKf/AABEIAJsAeAMBIgACEQEDEQH/xAAbAAEAAgMBAQAAAAAAAAAAAAAAAQQCAwUGB//EAD0QAAIBAgIDDgQFAgcAAAAAAAECAAMREiEEEzEFBhQiQVFSU2GRkqHR8BUycYEWI0JiojNyJENUg7HB4f/EABoBAQEBAQEBAQAAAAAAAAAAAAABAgMEBQb/xAAnEQACAQMDAwQDAQAAAAAAAAAAAQIRElEDExQhMUEEYaHwBRWRUv/aAAwDAQACEQMRAD8A+4xEQBERAEREARE1V6ZYWDFecjbbsvsgGGk6elMgMwBbYu1j9FGZmnh1RvkoN9XYJ5ZnykJoWrqJqwApDmodrMRhCXY5n9UiiaxUY+Kwq54bEGmcwMxyXAP0muhOplj0joUh/uOfPBBr1x/lU2/tqkHuKf8Ac2UxU42w3qZA5WS4vs5bXmlGrWqZcbMIWw4BdmCkAZkBcJN4r7Ep7mR3VVf6ivT7WF18S3A+8uI4IBBBB2EZg/eVKBqkpjAA1RxjI3qXAy7NvfNWibnMqIwOrqFFNQAfls9hiugyGd8xaOheqOlEhb2z28vL5xMlJieK+P1+me4R8fr9PyWeTlQwz1cWeUe1ieJ+P1+s8h6Sfj1frPIekcqGGOLPJ7WJ4r4/X6z+Ij49X6z+IjlQwOLPJ7WVtK0V2IK1WSwtYBCD28YGeT+PV+sPhWPj9brD4V9JeXDBeLPJ6Zdz6lxfSKhyzGGnn98MmloNQEX0h2ta91p52PYv2nmPj9brD3L6R+IK3WeSxy4E4s8ntZhWQspAYqSLBhYkdovlPHfiCr1nkPSPxBV6zyHpHKgOLM9J8Pq5/wCJfktxKWW39ue3ykHc2r/qqmy3yUs9ufy9vlPOfiCr1nkPSPxBV6zyHpHLgOLM9fotIooDOXI/UQoJ+ygCJ5D8QVesPcPSI5UBxZnPxmRjM3ar6SMPaO6fOoz6FUacUi8327f+JFu2KFqabyJuwwVkoKmnD7tJwfXumy3Z5yLdnnFC1NeD690nB9ZllzCQbc0UFTHBIKe7zKwjL2JARh93jB7vJNuzukZexAIw+7yYiAdYaLlsOwfp9ZidHPN3kS6ulpYfmJsH6l9Y4TT6xfGs9m2jyXsocGPZ5zE6Oezzl7hFPrF8Q9ZialPpp4l9ZNst7KBo9o8prNP3lOg1Sn0k8Qml6tPpp4h6zD0zamU8H1kFPr3ze1ROmniX1mk6RT6aeNZix4NqSMCvvOYke/ZmR0pOmviHrNZ0xOsXxD1kseC3Im0xI7JidLTpr4h6zE6ZT6aeJfWSyWDVyyZYf2iRh/bMDpdPpp4l9ZrOl0+mviX1k25Y+BfHJtIHNJmjhidYvePWRJtz/wAv+FvjkaKVFiwuAuznNspYRqeWW0cbi8pYZgcllvPH6lum/jaRqG6b+Np+hX42eT4n7KGD2CuhLEpYHYObsvl7AjBT28Y2sc8wdvJ3Tx+obpv42jUN038bTS/HTXkn7GGD1mGkp2Ns5dh5P/ZSqqCTbZc2vttyTgahum/jaDQPTbxNOnBnkzz4YOq6WMwcZTmcGPTbxGODHpt4jOi9JNeTL9dDBamNUSvwU9JvEY4Kek3iM6rQknU5P1UWqUM5g0jgf7j3mRwLtPeZ3jGSPPPUjJUJtK1pY4D2nvjgPae+doylHx8nnlGMvJXtE3nQBz+cTW7LHyY21ktxL24m5w0jSKdIsVFQkXFiRZSdh+k6Wib1w+kPTZnpLTRM6gTFjqHDTU4SVzN+XknOWpGPRnRQb7Hn4nW0Lcmm1Gs9Rqi1NHdEZAqkXqMyKLnPapvJ3ybh8EqKg1hxYrFgnGsQBgCEk7eWxi9XW+RY6VORE9I29FV1Qeqbsld6+EA4NSEJReduPY35ROTuvoC0mTAzMlaktRCwAYBr5NbK4IkjqRk6IODXcoxEToYEREAREQBERAEREAs7m6e1CqtVQCyE2DXtmCM7fWbdz92quj0tXRIp3bEzKBiawsFN8rDM7Npk7gaEtfSaVN74ajENY2NsJO3k2TsVt6QqVmSmcGro03qqWNXA7k2RWABe4F7zjOUE6SOsYyarE5Okbuu5rHCg4U1JnsD81EkgjPK5JvK+lboNUrtWyV3qazi8jC1iL81hOjU3s6strq9Omq1RTViGYOxUNkBsABF7yKG9osq/nUw9VXaklmOsVL3YNsF7G14UoLqvv2gcZv79yZDfhXOAORUFPWXDD+oKgsVa3ML2tbbyznbpbomuwJVUCIqIi3wqq7BnmZ0zvYUIXbSaa4aNOs4KPdUqDI5bTfKbF3nNjKNXpqxrNSQFWONggcWI2Ag/aRS0o9UVx1H0Z56J39H3otUK6usjI9NnxhWsMDBCoU5k3OUfhIqzh66IEaiA2FiG11wmQ2G62mt2GTO3LBwInpNy9666+mleog1lWoi0+NiqCkSrEMPlzlNN7d6dzXRanBzX1eFiQlrg4tl43Y1oNuRx4nrd0d6lM5USP6qAuWeyrqDUa6nbsvz52nMTe2G4w0hNUaL1RVwta1NgrgrtBBYQtaLVQ9KSOLE7dfeuVWsdap1AVrKrFmVlxB8O1V5LnlnEm4yUuxlxa7iIiaMm7Q9LalUWohsyG4Nr2NiNn3lqhu9WQghhxaa081VgyLmoYEca18rznxMuKfdGlJrsdHRd8FamXKuPzGxMCikYhkGCkWBtzSKW+CutMoKnFbF+lcQx/MFa11Budk58SWRwL5ZLdXdWo4YFsqlJKTZDNKfyib33w1i6uXGJKpqg4R85QJe39oE5sS2RwLnkvaNu1VphArACkrqAVBBVyGYMD82YG2YvuvUOK7D8ypTqNZVHGpXKWAGVrynEWrAueTrUN9OkISVccaoz5opszG7YbjignmmqnvgrrS1QcYMBp5qpOA5YcVr2nOiTbjgt8snRO+GvcHHYh1cWAHGVNWP45THSd3a1QtiYcemaRAVQoQkEgKBYZiUIiyOCXSydE74a1mGIfmKFJwrfCFw2DWuOKLTnREqil2I233ERE0Qyp0yxsBcnYOebDob58RsjY2F7Ei9rDsjRBdvmwZHMy9TRibDSV4xGwm5JPNMN0NpVKNPQ3a4CMSLXFsxfZltmFWiymzC3u06GHO/CkucybnsG33smFbRL2ZqykFsN+awJ9/WLhac+JcGgriI19OwAN7mxvfL65Z/WZLuenLpFPv7pbkS1lGJd+Hp19PvmHAwFUlxxwTbLKw2Ek7bkD7GLkLWVYlxdDQg/nKM+W2y9r7fvFTQkC316GwOQuSTyAc8XIWspxLyaDTK3NdQcrjba+3Yc/fbKdVLEgG9uX7SppkaoYxESkEREARIEmAIiIAiIgCIiAIiIAiIgCIiAIiI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11" descr="See full size 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27" name="Title 1"/>
          <p:cNvSpPr txBox="1">
            <a:spLocks/>
          </p:cNvSpPr>
          <p:nvPr/>
        </p:nvSpPr>
        <p:spPr>
          <a:xfrm>
            <a:off x="581025" y="60326"/>
            <a:ext cx="6695515" cy="1325563"/>
          </a:xfrm>
          <a:prstGeom prst="rect">
            <a:avLst/>
          </a:prstGeom>
        </p:spPr>
        <p:txBody>
          <a:bodyPr/>
          <a:lstStyle>
            <a:lvl1pPr algn="l" defTabSz="914400" rtl="0" eaLnBrk="1" latinLnBrk="0" hangingPunct="1">
              <a:lnSpc>
                <a:spcPct val="90000"/>
              </a:lnSpc>
              <a:spcBef>
                <a:spcPct val="0"/>
              </a:spcBef>
              <a:buNone/>
              <a:defRPr sz="4400" kern="1200">
                <a:solidFill>
                  <a:srgbClr val="405088"/>
                </a:solidFill>
                <a:latin typeface="+mj-lt"/>
                <a:ea typeface="+mj-ea"/>
                <a:cs typeface="+mj-cs"/>
              </a:defRPr>
            </a:lvl1pPr>
          </a:lstStyle>
          <a:p>
            <a:pPr marL="361950" indent="-361950"/>
            <a:r>
              <a:rPr lang="en-GB" sz="3600" dirty="0"/>
              <a:t>I.	</a:t>
            </a:r>
            <a:r>
              <a:rPr lang="en-GB" sz="3200" b="1" dirty="0">
                <a:solidFill>
                  <a:schemeClr val="tx1"/>
                </a:solidFill>
              </a:rPr>
              <a:t>Initial situation</a:t>
            </a:r>
            <a:br>
              <a:rPr lang="en-GB" sz="3200" b="1" dirty="0">
                <a:solidFill>
                  <a:schemeClr val="tx1"/>
                </a:solidFill>
              </a:rPr>
            </a:br>
            <a:r>
              <a:rPr lang="en-GB" sz="2500" b="1" dirty="0">
                <a:solidFill>
                  <a:schemeClr val="tx2"/>
                </a:solidFill>
              </a:rPr>
              <a:t>Regulation is increasing dramatically</a:t>
            </a:r>
          </a:p>
        </p:txBody>
      </p:sp>
      <p:sp>
        <p:nvSpPr>
          <p:cNvPr id="24" name="Datumsplatzhalter 3"/>
          <p:cNvSpPr>
            <a:spLocks noGrp="1"/>
          </p:cNvSpPr>
          <p:nvPr>
            <p:ph type="dt" sz="half" idx="4294967295"/>
          </p:nvPr>
        </p:nvSpPr>
        <p:spPr>
          <a:xfrm>
            <a:off x="628650" y="6356351"/>
            <a:ext cx="2057400" cy="365125"/>
          </a:xfrm>
          <a:prstGeom prst="rect">
            <a:avLst/>
          </a:prstGeom>
        </p:spPr>
        <p:txBody>
          <a:bodyPr vert="horz" lIns="91440" tIns="45720" rIns="91440" bIns="45720" rtlCol="0" anchor="ctr"/>
          <a:lstStyle/>
          <a:p>
            <a:r>
              <a:rPr lang="de-DE" sz="1200">
                <a:solidFill>
                  <a:srgbClr val="405088"/>
                </a:solidFill>
              </a:rPr>
              <a:t>May 25, 2016</a:t>
            </a:r>
            <a:endParaRPr lang="de-CH" sz="1200" dirty="0">
              <a:solidFill>
                <a:srgbClr val="405088"/>
              </a:solidFill>
            </a:endParaRPr>
          </a:p>
        </p:txBody>
      </p:sp>
      <p:pic>
        <p:nvPicPr>
          <p:cNvPr id="9" name="Grafik 8"/>
          <p:cNvPicPr>
            <a:picLocks noChangeAspect="1"/>
          </p:cNvPicPr>
          <p:nvPr/>
        </p:nvPicPr>
        <p:blipFill>
          <a:blip r:embed="rId3"/>
          <a:stretch>
            <a:fillRect/>
          </a:stretch>
        </p:blipFill>
        <p:spPr>
          <a:xfrm>
            <a:off x="5591696" y="1385889"/>
            <a:ext cx="2748599" cy="1978147"/>
          </a:xfrm>
          <a:prstGeom prst="rect">
            <a:avLst/>
          </a:prstGeom>
        </p:spPr>
      </p:pic>
      <p:pic>
        <p:nvPicPr>
          <p:cNvPr id="12" name="Grafik 11"/>
          <p:cNvPicPr>
            <a:picLocks noChangeAspect="1"/>
          </p:cNvPicPr>
          <p:nvPr/>
        </p:nvPicPr>
        <p:blipFill>
          <a:blip r:embed="rId4"/>
          <a:stretch>
            <a:fillRect/>
          </a:stretch>
        </p:blipFill>
        <p:spPr>
          <a:xfrm>
            <a:off x="657225" y="1539464"/>
            <a:ext cx="2714755" cy="1826447"/>
          </a:xfrm>
          <a:prstGeom prst="rect">
            <a:avLst/>
          </a:prstGeom>
        </p:spPr>
      </p:pic>
      <p:pic>
        <p:nvPicPr>
          <p:cNvPr id="19" name="Grafik 18"/>
          <p:cNvPicPr>
            <a:picLocks noChangeAspect="1"/>
          </p:cNvPicPr>
          <p:nvPr/>
        </p:nvPicPr>
        <p:blipFill>
          <a:blip r:embed="rId5"/>
          <a:stretch>
            <a:fillRect/>
          </a:stretch>
        </p:blipFill>
        <p:spPr>
          <a:xfrm>
            <a:off x="3267204" y="3963862"/>
            <a:ext cx="2539358" cy="1836000"/>
          </a:xfrm>
          <a:prstGeom prst="rect">
            <a:avLst/>
          </a:prstGeom>
        </p:spPr>
      </p:pic>
      <p:pic>
        <p:nvPicPr>
          <p:cNvPr id="21" name="Grafik 20"/>
          <p:cNvPicPr>
            <a:picLocks noChangeAspect="1"/>
          </p:cNvPicPr>
          <p:nvPr/>
        </p:nvPicPr>
        <p:blipFill>
          <a:blip r:embed="rId6"/>
          <a:stretch>
            <a:fillRect/>
          </a:stretch>
        </p:blipFill>
        <p:spPr>
          <a:xfrm>
            <a:off x="3250562" y="3789143"/>
            <a:ext cx="2556000" cy="2245004"/>
          </a:xfrm>
          <a:prstGeom prst="rect">
            <a:avLst/>
          </a:prstGeom>
        </p:spPr>
      </p:pic>
      <p:sp>
        <p:nvSpPr>
          <p:cNvPr id="4" name="Foliennummernplatzhalter 3"/>
          <p:cNvSpPr>
            <a:spLocks noGrp="1"/>
          </p:cNvSpPr>
          <p:nvPr>
            <p:ph type="sldNum" sz="quarter" idx="14"/>
          </p:nvPr>
        </p:nvSpPr>
        <p:spPr/>
        <p:txBody>
          <a:bodyPr/>
          <a:lstStyle/>
          <a:p>
            <a:fld id="{328AA9C7-BFB6-46B6-809D-382BACFC0733}" type="slidenum">
              <a:rPr lang="nl-BE" smtClean="0"/>
              <a:pPr/>
              <a:t>4</a:t>
            </a:fld>
            <a:endParaRPr lang="nl-BE" dirty="0"/>
          </a:p>
        </p:txBody>
      </p:sp>
    </p:spTree>
    <p:extLst>
      <p:ext uri="{BB962C8B-B14F-4D97-AF65-F5344CB8AC3E}">
        <p14:creationId xmlns:p14="http://schemas.microsoft.com/office/powerpoint/2010/main" val="25716676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arn(inVertical)">
                                      <p:cBhvr>
                                        <p:cTn id="17" dur="20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inVertical)">
                                      <p:cBhvr>
                                        <p:cTn id="22" dur="2000"/>
                                        <p:tgtEl>
                                          <p:spTgt spid="21"/>
                                        </p:tgtEl>
                                      </p:cBhvr>
                                    </p:animEffect>
                                  </p:childTnLst>
                                  <p:subTnLst>
                                    <p:set>
                                      <p:cBhvr override="childStyle">
                                        <p:cTn dur="1" fill="hold" display="0" masterRel="nextClick" afterEffect="1"/>
                                        <p:tgtEl>
                                          <p:spTgt spid="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data:image/jpeg;base64,/9j/4AAQSkZJRgABAQAAAQABAAD/2wCEAAkGBhQSEBUUEhQVFRQVFxQVFRcXFxUXFxQVFRcVFBcUFxcYHCYeFxwkGhYUHy8gIycpLCwsFx4xNTAqNSYrLCkBCQoKDgwOGg8PGiokHyUsLC0sLCwpLCwsLCwsLCwsLCwsLCwsLCwsLCwsLCwsLCksLCwpLCwsLCwsLCwsLCwsLP/AABEIAMIBAwMBIgACEQEDEQH/xAAcAAABBQEBAQAAAAAAAAAAAAABAAIDBAUGBwj/xABBEAACAQMCAwYDBQUGBgMBAAABAhEAAyEEEgUxQQYTIlFhcTKBkRRCcqGxByNSssEzYpKi0fAVJEOC0uEWY+Kz/8QAGgEAAgMBAQAAAAAAAAAAAAAAAAECAwUEBv/EADsRAAIBAgQCBwUGBAcAAAAAAAABAgMRBBIhMQVBIjJRYXGxwRNCgZGhFCNS0fDxFUOS4TNTYpPC0tP/2gAMAwEAAhEDEQA/AJQKdtoqKdXozzg0CjFGjTAbQp1CKAFSilRAoAEUKeaEUANo0dtKKAFFCnbaEUhiD07dTIoA0WC5J3nnR72mA0pqNkSuSi6Kd3oqvSIoyjzFneKO4VTpbqWQeYuAjzprEVVk0d1GUMxPvpb6g7yl3tLKGYl72kL1Ri5QLUZR3JzfpG5UBYUg9LKGYeXpd7TC9NmlYdx/e0aZNCjKGYkAo0QKVXlAKUUaVAApRSIpUAKKVCiKAHgU2KdNAmgYqaTQJoUCuONNmlQNAXCaBpTS3UxCmhNCaW6gLhpGgWpu6iwXCWogUBSigdwhqM0wrTKLBcnBomKhD07dUWiSZJ3Qppt1HJp2+lYLgINKaO+himMJNRlqLGoyKLCuP7ylUc0qLCuaEUqNCmIFKjSimAKVGhFAgRSo0qABQokUqABSpUKAFQikaVMQIoEUZpbqAGEUCKeaFMQylRihTAVLdSo0gBNKaUUCKBiJobqVNmnYVwk0JoTQosFx2+h3lMNNNFgzEneUt9Rk0poyjuPmjTJpUrBc1aVKlUSQqVKlTAFKjSNAAoU1rooq80WEGKFOoGgQ2lTopsUACKBpxFA0xAVSSAOZIA9zRuWY5lfbehOfQGak0lvdcQcpZR9WAqsiqBhY9dwmZGYHvWbjcZPD1KcIpdLe/iu878LhY1oTlJvQNCnUK0zPBQo0ooAbQp1AimAJppei5rd7LdnrOqtO1wvuV9sKwAA2qQeXq30qmtWjRh7SexbSpSqyyx3MDdSIq92i4WNNqNizsKqyyZMHBBPuDVGanTnGpBTjsyM4OEnGW6G0DTjQNWFY00004igRTAZQpxFCKYiS3YYiQCRRqMNSqFmPQ2QtIpThUi1UXWIYoVO1uo9tO4WGVHfeBU0UNHoe/v27Q5Mw3eijLH6A07pavZAk27I7PsjwW2ulFy6iFnm4Syqdq/d5jA2jd864hteL7tdAAV2LIAAIt/cED+6Fn1mu67daoW9H3SHa+oZdMn9xbmLjegW0HM9IriXuo7FrSC3bMd2oEQgwpPqQAT6msbh9R1a85vs+C1/VviaWLgoUoxQ2hTqFbJlgihFOihFMQ2hFOoEUCDpjDqfJlP5ioUuErygegPIHqY/rU9gjesjEienXzgxVN5A5ZzBJMT+GRivP8YdqlJ+Pmja4YrwqL9cyYilFSFKHd16JmGiOKEU8rQigLjKVE00vRYdyK/yrvOx/Altac3kuM/frbcggAKy7piM4LMD7Vwd1gRXXfs84z+6uWDB2OrDP/TuttaPZzP8A31ncUhN4Z5dufh+9juwEoqsr/AH7QNJNm1d6o20/hcT/ADKPrXJJyr03i/D++sXbWJKkDPJhlT9QK8y0llmHhVmI5hQTHvFU8Iq3oOD91/R/3uW8Sp2qqS5ryCRQipb+iupG+3cWZjcjCY5xI6UrukdNu9GXcAyyPiU8iPMVrKUXomjNcWt0QGgRU3cnyP0NNNk+R+hqV0hKLeyISKbVp9G4UMVIU4DEQDz5E+x+lTWeB3XAKpIYSplYIE8iT6GoOtTW8l80S9lN7RfyM+lWhb4K7CQ9n537IP030qj9po/jXzQ/Y1fwv5M0O5PkaXcnyP0rN/8Ajtrq94+916R7OWOouH3u3P8Ayrmz1/wr+p/9Tv8AZ4P/ADZ/7a/9DUtKxYKqkscAAGTVj/hV1jAtPI6R9ag7KcFtWbrX0SDbRoJZzlhBjcSJiR8/Wtns9ZZUe448TFmYmOQ6Tn0PyrjrY2pSk4uKuu9v0RcsLSklKEpNd6S+icvMyH4LqB/0m/y/rNaXZjutJdZ9W6WrjKBbVmE7SSWbwzzKgeeDWnqNMCqK3iZomAOZ8JI3Axlj/s1v3tSmn07OfCltGcxjCgsY9TXJV4hUqQcGkky2lhYRlm10PK+3/aNNTrLaW7pFm0jKXRoBe5AuLy8Q2QpA82HWDe4fw1r9sPZNsrnm4UiCRBByOR5ivNbfEG1Gue48HvC5Y9QZYk+0wAPKK9Z7P8Ospw1UP7w3GNyFUkRchwCIhvDtJnEk+VQw+Inh4dFLXtJ1qMar6TehTXgj71XvLMuCRDkiBM5C/wB08qx9VxmxbuPba8m5GZGgOcqSp+75iuqs6e0NVYi2w2Wj0gAkPgjoc8vT0rF1TDvrhAjxv/Ma0MPiK9dtJpW7r+qOadLD0dakZS8JJf8AFmZ/x6x0Yn2Rz/SpdDxC3dupbAujeyru7poG4xJJPIVd7z1p2lY97bP/ANlucxjeu75xP5V0zjWjBydTZfh/uyEauElJRjRevbO/lFFPU8U0qOyB71113+G3ZJ+CZ8RO3p51lN2ytBUJ0urhyQDutgQNufgPRuc10vCzZTUiN0l9QJLco3SOYwSTzH9arr2osrbtsxdtrkgliYwjTkknl0rE+3V373l+R2/ZKP4fMqaftFpiwB0+oic/vUn6d2P1qpe47pAHQPaLkOoA3Mdx3Ack5z61Y7RduTev90h7q3knw5bEgMV8Q5e2a1Lur+Md5z3A+JjPPFZ+IrTqNOo2+w7KNOEE1BW7TlR2qeT4U+JlHPMHHXqM1h8Q/aBqUuXFVLe1Dz2McYOTujqKZodPNtJ5blUiT12xEmZnyj09aGu05i+P7ltvvyfBMQoIjcM7j+ld6xVa/WfzOT7NRt1Ud7a1V26ga0bMhiGVt8xClSIPnu+lOKaj+KyPZXP6mqPZU5/FaU/TZ/qa22rUwcHXpKU5Svr7zXkclfFPDzcIU4W74Rb+qZDwe3c+02hca0yFwGXuxBBxGau8e1Pc6tgttdgI27VWAWthoIjl8R5dKr6U/vrf40/mFHtYNmpIZt0nTMoYTy3oeXtP+8U42HspJRb1XNt+bLKFd4hNzjFW7Ixj5JE/ajWP3223CK9v7oUfFI6JP3en5dd21cuulsjUXE3JbfCq3MA8yuKy+IhybbFTBCgFeRGxQuCI+O4RJ+U5FSaqybmjsbQYQPbYH/62KDcPTaemCfSsuXSWp0Xy6o3bnALV1zcN7VEXPGNurvqniJMKqOAADIAFedWNK2l41csK+1LlxAATzt3QChJ5sQWGT5HzNei9lnU6fakxbZgecw0uDkcpL1y37TNG1vUabV25DZQmJG5JZCQREQzj/tFUUus4Mvn0oKRvce0xW1bcsSbTLMXAkgju2BcjAzmRy6VzfFNCLuitSTOmuXbHhePAGKpMc/Ctv866S9pE1Fklc98hZfEfCXQOvJv4kNYHCXS99qtpO57dq/B3SLiqttx4gJ+C0ZHPfzrso5VKOZXV9b9hQ51IJyptqXJrRnPjg1ryY/8Ae/8ArS/4JZ/h/wAz/wCtXLdOivSfY8Ov5cfkjKfFMc/58/65fmY/aDSk6RrduVW2UbbLN1ksAZ/jb6VzQ4Ve7tDJbu7zpALSJh8KAOYBPIV1vGtKzW32EgtbYY8wGI/UVxfDeK6hrdxS1wCbbR8UYYFgH+X1rzWIpKnWnFLS/ma9Kq6tOM5O7a1feQXOF3QSO7fBI+A+frSq7q+J395yDMEkiSSQCZMHz86VQRYeqU24afFNFouwUc2IUe5MV6rxPN7mtotGfsZIUs114UCTIHoAceFulXeF8PLacIisBhMxyRirGB7H8ql4jqAh2IARZRbaglYNx4AkH4v+ny/j5ihoeMm2dk+EAKixnmRu2jxGRGTjrOa8zVn7Sbl2s3YRyRUS1qLBst3nc3bu2FC2lVmBM+IbiogSeTTkY51w/a39qOm1un+zaU3QzMu/ehXwr4oGT94L8gfOu51PaYqPDa3ecttzPzj/ANV5kewxW7cuWimwvMeLcm8ztOIJE+mI5TVGS5anYq8D4KCyWrQhnIE8z5lyeeBLH2NeocUsgadVjf5yu6dojcyggEyvtNZPZm3Z0ytIL6hhtIKsu1WMADdkAxlozEdK3+LOGvWkg5MHwAgZmZJhegnn4sTmpyIkei4Uv2jkPCqqfTaigYmAPGenQ1xZcM7HzZj9STXbaXXGdTc8QCK0SIH32lSQNwgLkEjHTlXDaZMVrcLXXl4epn459VeJIVpwEKx8lY/QE0SKdHgf8L/ymtOp1H4GfHrI8z0XFLjawAzAuaiCOvxQo8o29POpW08WlLKxl4kq6kGOYV8YI5kGPOmaB41SSYi7ekSwxJgxMHl0E+fStPs5ZV0YMFYBlZZ2GMGDgY+ea8k3pc9HzLOu4SXcsoWYxPIjb57CJya6m1pxuMeZ5Lzz5+81nG9t8/ryrDbj95rjABRnoD/r71xNSkzqjKKRS0lphbITaTuU4IwMHGAJHSqfF5S6VO7a9oKIbagaHHjj4scgcVu6WwoO3cd0AkEyY84rO4kr/al2Psm3nws24BxKYyMGZ9PeuuMtTmaNTsi8pYPna2/ML/8AmugcVy3Y9pTTk+br/wD0WusuCt/hT+6kv9T9DF4gvvU+78yucEHyIP0NWO2dsNfDMMiyGBgEALeIMz08YOAaguitHtSxbugqg77OoEweYRGUEAjEkzM4HI1DiumR+PoXcP8AfXh6l7iZnTWH57S3QwNp3SYMjFuJ9avdmwr2XXK93cbAJOWVGkbhIHiMDPLmap6bQtqNAqLt3A88ACUMkYb+P1/rXRW7YS3AUAkSxAgFoyfXNYTlyNVRRj9peArq9M9ks6kwVYM0q6zBicjJBHUE+48it8BawTb1Eh1OCTPsVnmp5iK9vuKdsgzPI9OVYXHOy41tsBjsdT4HAkj+6RiR6dP1SlrqNrSxkdiNUpDodxZVLpGCV+8B6g8vxmn6e69jWWYN1lF+9YJZgbai+Ll5VCkzuJ7oyJBCiYIE19D2cs6C6rvqwzrhraLuLAyCp8WJGPEBS1Ws783HtI++yqXrYLLk2CjMSpwS21BAk5POp66kUU+K61LN64sfCxn0B8Qj5EVFp+IowWTBb6DnEml+1SwUv2b1s/utRbBB8yoH6o1s/WuauS6W9pkQBcBOZ8xV0eIYqMnLMrdj/W5n1MLS2sdM+uQtsGZ+mIrg3Ypcuhsg22BMH4kfBB+X6+VaWiv/APNeuR/lPT3is1wV1hI5d7dHLnvyPfnUZV6lebnUte3I6KFNU6eWPaddwVbfcJukmOimOZjn6RSoW+JOoABAHlHnnrSrnd2XHWGr3Z+1N/ceSAtmAATgc/n9KpMK0dJKaRyMG6wQHlAJCEyeUAuflXqcZPJRffp8/wCxiYaOaqu7UTncu4KpdzeYwy7gCG2CQ5HIWOYBwJpug4O7ZJCjnjxMf8OOvnTV4hcDEr3ZjwJDMU2gK4Cl2KqIdJG6CVABxVXiPGrgK7mZSPFP9mox0jnPqSKwUbJr6QIwO0yo+Jm3xjJUKBAgedaVjTZ2gQpySFgCMefX+vpXMaHtC4Ebw0knPiaSDmepOTnyNXxd1N8/uQ1oEAG44O8gHovIe/50mBo63S231enRSO9Rt7mBi1sY7XMz4mCED+5u6TUzZ1ReRCKxnas+EHkdu77wxPXlVXgvBTZuhjuYQ5LE5ZziW3HczY+LlHTlEFq8rHVFQJ27J3AnmV24eAJJxCwSfMmogT3k2aC8xadwVPeQi+vVm5flyrmLS10/GzGh9Wu+n8bmMY+70xXOW1xW5w5WpN9/ojKxr+8S7gRTmHgf8D/ymlFSL8LTy2tP0NdtTqPwOSO6PKdC7fal/h+0X55xBI8/D5fXPSu009lQBtUKIXAAgY5Yrl7nELQ1Zi1dgXbjAbhHPpAMZA51f1encguzNkfdO0xiBAOBnlPT3ryMldI9GbFxD7frVK5p/ijnBjpnPp51jvYhCG8RjBJ3GIySSfXz6VJY42yoAELNGCeREmBI5mMfKlk7B5i7Y7P7SjEkiPUSwOfb2rKu67vNZzPdqCgILgmIYkd34j4gBHkKuni1+5Z2vc7tJaAqIACcTvZp5eVcyt0oSVaCAcjp5wQfKpxg+YSlc6XsmSFtA9L5HXq4/wDKu1uiuI4ACBJMxeVifxbGn9TXd31zWzwp6TXeZPEF0ovuKl0Vt8VtD7NpbifH8HwBpL29pEbh5c6xroxW93avotOWbYEuoSc4zctx89wHz9Ks4qvu4y7/AEYcPfTku71Mr/jd7R2FRbF1kBAN1dscguJ3RgDn1p5fVupNtWVWBG57jFjz8QX4QfcVp66yqgZJ7xiwgAkYJjI8xEetbFix4RnnnoI9hWA5W2Rr2OD0ti/adbC3rg8EvkHux4gsAiFHhbxScsvU1oa7jl9bJshrTm4uy08slxsAGBnvMcyI5mtnidi8t9GtshtxBVuYYnLK8GIUzHWKvXeHKGDSZUHbJwJjMdTjn6nzoctbhY8z09/UKCUsggKGJVZERO6Y9+VWNBx47wWWVKupglNwZSChZYKiYyM4rurGyz0BcgqPMrMgfKYrhjoovXVbbbCu4E/DKkeHz57sx0q1PMLYf2n0ty7wK3KgnS3AAJJIt7mtAT+B7X+GuB7OWpubXbulE8z8Rk4J6da9l4BwZtRw+/Zc41CXFXlAMFAykEyJCHzBUg14GvFXtE2nTxIWRlPMMCQZ9QaUfC+v0KqsW1obASdV3hcBVJClfvQeZrS1XZ4XtSGtOwctblecEgAGDEglTyM1ySa8qoZfDJg9cgeVegdntQPtujvkqEuoVaT97aXT57iR9ajZqV1sEb2NFP2XEiX1B3HJlBM/WlXevrlBj9AtKo3kWWRla3Rvaba4g9PWtLUuQbNsbfAjXDuLATi2J2At99z67eYq/qdKLw8XTM+XpWHxC13mpuKGZQE2yrsDABztBgjxtzBnPz1cZW9oox8bnBhqWRyfyLnCdFvRGcgC5LhRIneWeIHQAgdR4VrWtaRFwFmTmST/AFqjo9R+82bMWl27sgA/wwem0oQfWqXFOIvcu91biBAY7iMkLgQRjxDlms96nVKSirnR2dKN3wirBMeUCuQSbKg4kx1J6N/iyo95HnXQo/xsceBFxMiRuMcyACw9opNEYVM19Ce0SVaTu5z8PRRiFJ8+U9axFvq9m7v7tgWso3JZUvGwszCZ5ZCLnBOTWr3u2wxM/eOcQJPPA6ew+WawLWq26VnG8gXU+9aDDYsmCGKLz9MfWhE1sWeMsPsVhVEAsDERja5Ajpz5VjIK1uMD/l7A9B5fwDy96zFFegwH+AvF+Zj4x/fP4DSKccI/4W/lNKKV8furn4H/AJTXVU6j8Dmi+kjzLgtmNTfduQd1Gf7xM/kPzrortnwkzjyia57TaS7cu3QgZjvaF8xvIEeckgekDzroBobzBYtsQcT0H4v4T6GvHtbM9PcqDS71YTkDl0zyFVdPw7YG27gfr8jPMe/nXRcI7KgPcL3CzkkEDAWSzhZ5EjdHyqW9weHgXEID7WWfEPBu/Qz8pp3toI52yn2hCgU98h5TE+knoTAB5gkVzWu0xI3LuK5WYJKkYKnyIyK7/iWjtafUoQ6KGQgyRJhuniHOZ+Qq4/Bbd4rctAjvQWbb8LKSQCQoPixz67qmnl1Ecnwh/wB1/wBlo/TvFj/KK728M1zGt4IbDnaGKG34iQcMLjR0AghxkdZ5V0enubraHzRT+QrT4U+nNdtvUzuILoxfiR3FxWzb0necJuQSCrSDAO0rdR5g88ZrKdcV0fZFO802oskTM4PXem2Pqtd/EVehfsafp6nPgnar4plHRam9fi06nfbIIaILNtLB9uIkTK+R6Ti7Z4ddBJdrlsDogkGPxKw+k1maHiPd6i05G0PbViMnNuVcSTEBBzieXSuy118o6nO3M84Ecycx+VeadzbvY5bVbwcX75n4YtZPodqgTkZI6+lJOEaljzNwYkXv3YA6jwc+fRZ9a6PimuSxb3spOQoA6kyRnoMH+lYTdswLndtbRbm4rsm4eSl53bAMgNHnBiauyp7FeZgXshcSzFq81u6SxfaWFttzSEWZa2qiFBB5DM1yr6E2JW+ptZiWB7s/hdZVunXrXfcN4+t1+7ZSjGdoJDq4EztODyBMEDlUzaj4twHhncBMlOcgAGYEGI6jzoV1uO/YcZwHiP2V2ZIuK22QHUGQckTz8JYR1geVcP8Atu7MC1rE1Vv+w1cMWUYF4Abp/EsP6kt5V6Txzs9buHfaAlyoBU7QSw8JkeGGGQ3njrh+p7PJqdIeH6yNpI7m4jKxtuJ2g5wZJiYBDFfKROzuPkfO/EHVGS2YKoSdy/eB5E10Gi1O7QbszYcMpEAwpEH6N+VYnarsve4fqmsahcjKsJ23EJw6HqP0Mg5FanZR1fvrCncrIdoPTmpI/wAQ+lTqPmVpW0PTuF9pbVyzbfcwJUSDsJ3DDZOTkGhXmWmu+AeMCMZW4TjGTv8ASlUcqHc+g+Gnc5zAAk8+Q/8AdZ3B9IpuPcLzuJxMjJLEL1yCfoa0NDZ26VmPx3pVfwwc59Nx+laPCeEqtqCJ3TM5wQRH5kVdXd5v5FdJWirlLhtjc1wsx+LAkQAAEkQMeJWmfL1qPV9nld943AmJg+EwInw5/wBfrO3p7ZUQwECACMsfxQvMkk48z71ILHoAPIVQTlFSVmYtnhioOrGREsefIYgknl5VYb4GMElnJyVGBy5kY8K9f6kad3T7lIkrIIkYI6YJ5H9Kz73EUTw/2kHaMhjJEwT55+hFG4siSshuuQJYgnbgCfInr4T5+R9qwOM6UrpbduSzM7sNwYMfCQCQRgyV9I9c1q3OKueu2cggBis8vCDIHqcmDyECqAm/ctK5LwyQxKxHxlgFPknWfTrTSJEnapdosp5Bj/Kv9DWOtb/aPTd5e/CAv6sf1FZTaGK38I1GhFfrVmLiU3VkyrFG4v7t/wAD/wApqRtORTb2Lb/gf+U10T1iznS1R5t2bVrfFEaY3arYRiCjN59fFHTp9PXtTwW2bpK94rNlikhSR5kjaD7RPWa8s7L8NN/iI8R22tSLrnMeFhtX3LQPafKvadasXljy54nG709fOvJVHZI9MldnPWuyx73vO9dxBkbEDHAwWECORjb1PnVpOFWonuyefMnMwPPrWhq9UUUTuYtIVehI9TgdPP2rJ03Hy8AW1nMj94AMkRuKQT4TyGJExVSzS1LcqW47VdlbGoyUCMABKgA4mARyIyelZV7sebdtxa1LbVktbhgCVAfABPocV1Nnc9rcqFSGEg4wIPhbkRMZ6waeNADcJgEN4pJGZGxp6/DH+GhTaBwTZgaRh3tq3tc2rqMpFxtwLbQ07WJgGdsf3c5mKfEtELNzYq7VABUZ5H39ZrZu8JuqLYXZ+5I7tmdvuztGyQo8JAPsM4qTjdu1fRXLCzcUEbXx1yscz1ggGu/h9dU66b2ascOMpOdLw1Obitjsde26hl/jQ/VSGH5bqytsdQfUTn606yzKwZSQwyCMEV6OrD2lNw7TEpzyTUuw1P8A4xYDufEGW4+RCiXJIEC0dw2sBJJ59Om2qNcsgGS6HY3SSvhzyIkbXj1HPr5vxfjWqcOe/vKBHJiBg9Y/Wo+DjUahbjHV3+8QgEd45HnJk5mvO+yvPL4m06yy3PUxuKAG2W6Mpg/POCMD61AvArM7u7KGII33AAMHbG7aM+XlXjHFbWouFla9dAEw3eOII5yJrE4ZoLzjJaQxClpYNHXJqqEnLRIbkkrs+gF1GksGe8sI0RLXU3R5S7THpVbV9o9GCG+2adWEj+1Qz5AwZ5/75R4lq+zIRtzuJMkQABPI+tZP2plDgKrjqRmJ/wB/nUq0alK2aO5GNWM+qe7DtZw5DtbWWdpmFBYxMlhImQSZ9CMVh8Q/aLw1Va19qBBmdtm74lP3GK2hJ5+IMDy9q8V4ffO6GIUMTGPyFaN9dMqeGXInfjIJ5x8qpdVp2aJ3seidpe3fCNdp2san7RdCCbd1bUXrUgDdvYicx08QiQTmvNeEpbsa213Nw3LT7lDMndt4sAFQzdduQTUvZ/s93j70BcZG1iBIaQBB6xmsDVW2sagKVKtbcGCZ5GRFdLg3BSGppvKa/GtQ1vUXFCCN0jLfe8Xn60q63UcKS4xYjJj8gB/SlVKqIuyHsGpu72UwqooAVWZRtA67Z8RwvPGOvVqM7NCuxP4oHsIj9frWIXk4rQ0kKJnNdzw6S3ONV2+RrLrr4EFbeBzJLEnHkR69Kq2eJ3i/iK+XhJ/SAP1qG5q5NBWzNCoR5g6r5F3UcMNx9zuZiPljH1E+/niKer3WRKbSCcllDGcDrywI/wDZJq3Zvk9aZfuTg8jUqdKClqrkZzk46Oxl3OI3mBBuHaegW2B/KSPrUSswO7e4MRIO0xjqoHkPoKsXNoMFW96G5PJvpWgqNLlFGe6tT8X1AL5JknJyZ8z1qQXqhYp6im+HoatyorzMnLCmG0jYb4Tho5lTgx8qbvIpfa/NRScG1Yamk7sk0djT2kdbNvuyzM0hWEsWJVmaJY8uc1qXOL28MxJYATAJE9YxHU9Kx+/TqCPnQlPWs7+F0/ecvp+R2/xCpyt9TXudprfkxHlE/rUD9q1Hw2z/AJV/8qoFVPUfSo2sD0qyPDsMt038f2K5Y2u9mvl+5ZudqLh5LHuxP8oWq13jl9vvAewn+YmmGyKbsrqhhMNHaC+OvmUSxNaW8n5eRHc1Vxvidz8zH0GKjW2KsRQIrpjaOkVYpbb1buRi3VTiGpNuI61dmM1XtaYalwm9UUhjuJyAMRB61RiamSG+pbRhmlsc5xriYXru3CSFx8qhbiYs2d1onxgF1Umfea2dZ2csrfVO8WGPxkzIAwq+RNZ2o4PZS+VsOCAhJXd1BzM/pWDKrLpPt+Zp+y2MPUa/fbU5DCTnyJ/OmWuICVYuCQSABIy3Mz5+ldHxzs8Pso1F24JVAdggQD90RzIrltVrbNqyj21E3DJBEx6zXJTzUpXRNq+jL/aOwLygFShbCSTMjrNUbvCBp1W2Q2wrLMsEsYz+cVR4lxttVbSG3ENtUHFZ2o4rdVdheIBHsf4c1fWm6rvbmtyEIOKsQazhbiGVht+JJ+IZwKr6y3dtqN+CwPLyBzPkZrX0nEFuW4cEXICquSSRyP1qd9OIG87tpj2Iz86olUs9iy9tyt2SDJcF/vCMGVA6zgGfkam41q7Oo1Je6o34kAxMen++tQLZVrRziW29CS3KT1rL1SWkByxecn+ET0+VNSlJvV+AaN3PRdFr7b2w24CfUcwYP5ilXBroFYAh8ECMx0o0acy1VGj3G2wnFSm4RVPS3AGE1qsVIEVut2OCxCjGrtq3OaqG5U1rWRik7sFYtAxQkSJNQ3dVTH8WaEhtm5Y4jaBiJ8zFWV7huUVzSGKuCxgGedVyjbmyUZX3SNu5wdGjaBHU86g1XBlUSoB9+dU7Ope2cZFTDi79Y9PSoqU1zJONNrYrPaAGbZHyqArb8orTXiW4EHmaA0oIz1q+NXtOeVLsMoWLUc6juaJYGa0RwBM9ZqO7w3dC9BVyrRvo2VexlbWKM77Mv8VI20/iNWLnAz0NRNwhumauU4v3ilwkvdI2S3GJmmG2sU+5w24vNDHnFMW2KkmuTIO/NDe6FRlferlrQhsAmT0rT03Zh+bMAPKJNQlWjDdlkaM57I529cCqWPIVjcQvMdsBGzBBgCOYNdR2r0QsWl8SkkiRHT0rkNTrVYQ6mZBAAgSOUms3GV4VI2udtCjKm7si0mnstddu8O07VW2IkOTJ9hPlWva7OpcuG5AUoSCqqCSCJn3q2/DbAKTaCOYYsCYU7epH6VX7DXmGpvrvRnZrhzMhV2gEDyzXEktmjrscZ2js2whEv8TShY+DoIHtXCSwu92XKo0wecfKvU+0HBLl66+Ee4W3sFYYVcdceVcRxnggdj3UkpifMk5HpFc76Mm3sGxncE0gDsGcKCMeePvVfHDUco4IuhTDZg4PxfOotDwYWSpvsJztAPSPOptJKWixtgTMT/DJg+3WkqjTutRSV9S9Y0loMxACsSCAD5DpWfrCSPAykSWPngQfmai0Okud8udygFjJ5AjkPqKkvawLcdUtyYmBiPWaqndzvzFsY1gvcfxYRJJGf6U7W6BIBUsCw65BFTHicXgVUqxSGBAgjp7YqhrFuWXDGYklR0B9B866IrVcu4miq0zhxHT5YpVuaPs9bNtS5AYiSCYIJzETSodWK0HmR65WjYOKFKtxnESOaYDSpU0RZIDVm3SpUmIT1dtnl7UqVQexOJdt8m9qiUZFKlVBcW9Ig8hUhGKFKo8yXIt6X4ap3/iNKlRHcctkJDUumHjFGlU5bFa3Reucqw9daG44HXoKVKlQ6w8R1Q8BUd4fauiFKlSxHXJYbqHM9q0BUyAYiJzHtWTrrK7rXhGbZ6D0o0q5l1i1jNAg7q/gfdrnGXbxSzt8M2rsxicKenrSpVFbfrtET8eQG5bkD+zf+lcHxUxZaMZ6Y60qVVYj8iDMPQ3CXMkmFMSZjJrV4wxOhEmcH9TRpVz+8Moae6ZXJ/sT19Ky0unvVyc7Zyc+9KlV/vMBmsH/ADR/DPzjnUHaVybgknl/WlSqS60fAnHdGU11ick/U0qVKr7F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3" name="AutoShape 5" descr="data:image/jpeg;base64,/9j/4AAQSkZJRgABAQAAAQABAAD/2wCEAAkGBhQQEBQUExIUFRUPEBQUFBYVExQUFRUVFBUVFhQUGBIYHCYeFxsjGRQVIC8sJycpLS8sFx4xNTAqNSYrLCkBCQoKDgwOGg8PGDUkHCQsKiosLCwqNSksLCkyLDEuLCwpKSwqLCksLCwzLSwpNSwsLCwpLCwpLTQpKSwpKSksKf/AABEIAJsAeAMBIgACEQEDEQH/xAAbAAEAAgMBAQAAAAAAAAAAAAAAAQQCAwUGB//EAD0QAAIBAgIDDgQFAgcAAAAAAAECAAMREiEEEzEFBhQiQVFSU2GRkqHR8BUycYEWI0JiojNyJENUg7HB4f/EABoBAQEBAQEBAQAAAAAAAAAAAAABAgMEBQb/xAAnEQACAQMDAwQDAQAAAAAAAAAAAQIRElEDExQhMUEEYaHwBRWRUv/aAAwDAQACEQMRAD8A+4xEQBERAEREARE1V6ZYWDFecjbbsvsgGGk6elMgMwBbYu1j9FGZmnh1RvkoN9XYJ5ZnykJoWrqJqwApDmodrMRhCXY5n9UiiaxUY+Kwq54bEGmcwMxyXAP0muhOplj0joUh/uOfPBBr1x/lU2/tqkHuKf8Ac2UxU42w3qZA5WS4vs5bXmlGrWqZcbMIWw4BdmCkAZkBcJN4r7Ep7mR3VVf6ivT7WF18S3A+8uI4IBBBB2EZg/eVKBqkpjAA1RxjI3qXAy7NvfNWibnMqIwOrqFFNQAfls9hiugyGd8xaOheqOlEhb2z28vL5xMlJieK+P1+me4R8fr9PyWeTlQwz1cWeUe1ieJ+P1+s8h6Sfj1frPIekcqGGOLPJ7WJ4r4/X6z+Ij49X6z+IjlQwOLPJ7WVtK0V2IK1WSwtYBCD28YGeT+PV+sPhWPj9brD4V9JeXDBeLPJ6Zdz6lxfSKhyzGGnn98MmloNQEX0h2ta91p52PYv2nmPj9brD3L6R+IK3WeSxy4E4s8ntZhWQspAYqSLBhYkdovlPHfiCr1nkPSPxBV6zyHpHKgOLM9J8Pq5/wCJfktxKWW39ue3ykHc2r/qqmy3yUs9ufy9vlPOfiCr1nkPSPxBV6zyHpHLgOLM9fotIooDOXI/UQoJ+ygCJ5D8QVesPcPSI5UBxZnPxmRjM3ar6SMPaO6fOoz6FUacUi8327f+JFu2KFqabyJuwwVkoKmnD7tJwfXumy3Z5yLdnnFC1NeD690nB9ZllzCQbc0UFTHBIKe7zKwjL2JARh93jB7vJNuzukZexAIw+7yYiAdYaLlsOwfp9ZidHPN3kS6ulpYfmJsH6l9Y4TT6xfGs9m2jyXsocGPZ5zE6Oezzl7hFPrF8Q9ZialPpp4l9ZNst7KBo9o8prNP3lOg1Sn0k8Qml6tPpp4h6zD0zamU8H1kFPr3ze1ROmniX1mk6RT6aeNZix4NqSMCvvOYke/ZmR0pOmviHrNZ0xOsXxD1kseC3Im0xI7JidLTpr4h6zE6ZT6aeJfWSyWDVyyZYf2iRh/bMDpdPpp4l9ZrOl0+mviX1k25Y+BfHJtIHNJmjhidYvePWRJtz/wAv+FvjkaKVFiwuAuznNspYRqeWW0cbi8pYZgcllvPH6lum/jaRqG6b+Np+hX42eT4n7KGD2CuhLEpYHYObsvl7AjBT28Y2sc8wdvJ3Tx+obpv42jUN038bTS/HTXkn7GGD1mGkp2Ns5dh5P/ZSqqCTbZc2vttyTgahum/jaDQPTbxNOnBnkzz4YOq6WMwcZTmcGPTbxGODHpt4jOi9JNeTL9dDBamNUSvwU9JvEY4Kek3iM6rQknU5P1UWqUM5g0jgf7j3mRwLtPeZ3jGSPPPUjJUJtK1pY4D2nvjgPae+doylHx8nnlGMvJXtE3nQBz+cTW7LHyY21ktxL24m5w0jSKdIsVFQkXFiRZSdh+k6Wib1w+kPTZnpLTRM6gTFjqHDTU4SVzN+XknOWpGPRnRQb7Hn4nW0Lcmm1Gs9Rqi1NHdEZAqkXqMyKLnPapvJ3ybh8EqKg1hxYrFgnGsQBgCEk7eWxi9XW+RY6VORE9I29FV1Qeqbsld6+EA4NSEJReduPY35ROTuvoC0mTAzMlaktRCwAYBr5NbK4IkjqRk6IODXcoxEToYEREAREQBERAEREAs7m6e1CqtVQCyE2DXtmCM7fWbdz92quj0tXRIp3bEzKBiawsFN8rDM7Npk7gaEtfSaVN74ajENY2NsJO3k2TsVt6QqVmSmcGro03qqWNXA7k2RWABe4F7zjOUE6SOsYyarE5Okbuu5rHCg4U1JnsD81EkgjPK5JvK+lboNUrtWyV3qazi8jC1iL81hOjU3s6strq9Omq1RTViGYOxUNkBsABF7yKG9osq/nUw9VXaklmOsVL3YNsF7G14UoLqvv2gcZv79yZDfhXOAORUFPWXDD+oKgsVa3ML2tbbyznbpbomuwJVUCIqIi3wqq7BnmZ0zvYUIXbSaa4aNOs4KPdUqDI5bTfKbF3nNjKNXpqxrNSQFWONggcWI2Ag/aRS0o9UVx1H0Z56J39H3otUK6usjI9NnxhWsMDBCoU5k3OUfhIqzh66IEaiA2FiG11wmQ2G62mt2GTO3LBwInpNy9666+mleog1lWoi0+NiqCkSrEMPlzlNN7d6dzXRanBzX1eFiQlrg4tl43Y1oNuRx4nrd0d6lM5USP6qAuWeyrqDUa6nbsvz52nMTe2G4w0hNUaL1RVwta1NgrgrtBBYQtaLVQ9KSOLE7dfeuVWsdap1AVrKrFmVlxB8O1V5LnlnEm4yUuxlxa7iIiaMm7Q9LalUWohsyG4Nr2NiNn3lqhu9WQghhxaa081VgyLmoYEca18rznxMuKfdGlJrsdHRd8FamXKuPzGxMCikYhkGCkWBtzSKW+CutMoKnFbF+lcQx/MFa11Budk58SWRwL5ZLdXdWo4YFsqlJKTZDNKfyib33w1i6uXGJKpqg4R85QJe39oE5sS2RwLnkvaNu1VphArACkrqAVBBVyGYMD82YG2YvuvUOK7D8ypTqNZVHGpXKWAGVrynEWrAueTrUN9OkISVccaoz5opszG7YbjignmmqnvgrrS1QcYMBp5qpOA5YcVr2nOiTbjgt8snRO+GvcHHYh1cWAHGVNWP45THSd3a1QtiYcemaRAVQoQkEgKBYZiUIiyOCXSydE74a1mGIfmKFJwrfCFw2DWuOKLTnREqil2I233ERE0Qyp0yxsBcnYOebDob58RsjY2F7Ei9rDsjRBdvmwZHMy9TRibDSV4xGwm5JPNMN0NpVKNPQ3a4CMSLXFsxfZltmFWiymzC3u06GHO/CkucybnsG33smFbRL2ZqykFsN+awJ9/WLhac+JcGgriI19OwAN7mxvfL65Z/WZLuenLpFPv7pbkS1lGJd+Hp19PvmHAwFUlxxwTbLKw2Ek7bkD7GLkLWVYlxdDQg/nKM+W2y9r7fvFTQkC316GwOQuSTyAc8XIWspxLyaDTK3NdQcrjba+3Yc/fbKdVLEgG9uX7SppkaoYxESkEREARIEmAIiIAiIgCIiAIiIAiIgCIiAIiIB/9k="/>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5" name="AutoShape 7" descr="data:image/jpeg;base64,/9j/4AAQSkZJRgABAQAAAQABAAD/2wCEAAkGBhQQEBQUExIUFRUPEBQUFBYVExQUFRUVFBUVFhQUGBIYHCYeFxsjGRQVIC8sJycpLS8sFx4xNTAqNSYrLCkBCQoKDgwOGg8PGDUkHCQsKiosLCwqNSksLCkyLDEuLCwpKSwqLCksLCwzLSwpNSwsLCwpLCwpLTQpKSwpKSksKf/AABEIAJsAeAMBIgACEQEDEQH/xAAbAAEAAgMBAQAAAAAAAAAAAAAAAQQCAwUGB//EAD0QAAIBAgIDDgQFAgcAAAAAAAECAAMREiEEEzEFBhQiQVFSU2GRkqHR8BUycYEWI0JiojNyJENUg7HB4f/EABoBAQEBAQEBAQAAAAAAAAAAAAABAgMEBQb/xAAnEQACAQMDAwQDAQAAAAAAAAAAAQIRElEDExQhMUEEYaHwBRWRUv/aAAwDAQACEQMRAD8A+4xEQBERAEREARE1V6ZYWDFecjbbsvsgGGk6elMgMwBbYu1j9FGZmnh1RvkoN9XYJ5ZnykJoWrqJqwApDmodrMRhCXY5n9UiiaxUY+Kwq54bEGmcwMxyXAP0muhOplj0joUh/uOfPBBr1x/lU2/tqkHuKf8Ac2UxU42w3qZA5WS4vs5bXmlGrWqZcbMIWw4BdmCkAZkBcJN4r7Ep7mR3VVf6ivT7WF18S3A+8uI4IBBBB2EZg/eVKBqkpjAA1RxjI3qXAy7NvfNWibnMqIwOrqFFNQAfls9hiugyGd8xaOheqOlEhb2z28vL5xMlJieK+P1+me4R8fr9PyWeTlQwz1cWeUe1ieJ+P1+s8h6Sfj1frPIekcqGGOLPJ7WJ4r4/X6z+Ij49X6z+IjlQwOLPJ7WVtK0V2IK1WSwtYBCD28YGeT+PV+sPhWPj9brD4V9JeXDBeLPJ6Zdz6lxfSKhyzGGnn98MmloNQEX0h2ta91p52PYv2nmPj9brD3L6R+IK3WeSxy4E4s8ntZhWQspAYqSLBhYkdovlPHfiCr1nkPSPxBV6zyHpHKgOLM9J8Pq5/wCJfktxKWW39ue3ykHc2r/qqmy3yUs9ufy9vlPOfiCr1nkPSPxBV6zyHpHLgOLM9fotIooDOXI/UQoJ+ygCJ5D8QVesPcPSI5UBxZnPxmRjM3ar6SMPaO6fOoz6FUacUi8327f+JFu2KFqabyJuwwVkoKmnD7tJwfXumy3Z5yLdnnFC1NeD690nB9ZllzCQbc0UFTHBIKe7zKwjL2JARh93jB7vJNuzukZexAIw+7yYiAdYaLlsOwfp9ZidHPN3kS6ulpYfmJsH6l9Y4TT6xfGs9m2jyXsocGPZ5zE6Oezzl7hFPrF8Q9ZialPpp4l9ZNst7KBo9o8prNP3lOg1Sn0k8Qml6tPpp4h6zD0zamU8H1kFPr3ze1ROmniX1mk6RT6aeNZix4NqSMCvvOYke/ZmR0pOmviHrNZ0xOsXxD1kseC3Im0xI7JidLTpr4h6zE6ZT6aeJfWSyWDVyyZYf2iRh/bMDpdPpp4l9ZrOl0+mviX1k25Y+BfHJtIHNJmjhidYvePWRJtz/wAv+FvjkaKVFiwuAuznNspYRqeWW0cbi8pYZgcllvPH6lum/jaRqG6b+Np+hX42eT4n7KGD2CuhLEpYHYObsvl7AjBT28Y2sc8wdvJ3Tx+obpv42jUN038bTS/HTXkn7GGD1mGkp2Ns5dh5P/ZSqqCTbZc2vttyTgahum/jaDQPTbxNOnBnkzz4YOq6WMwcZTmcGPTbxGODHpt4jOi9JNeTL9dDBamNUSvwU9JvEY4Kek3iM6rQknU5P1UWqUM5g0jgf7j3mRwLtPeZ3jGSPPPUjJUJtK1pY4D2nvjgPae+doylHx8nnlGMvJXtE3nQBz+cTW7LHyY21ktxL24m5w0jSKdIsVFQkXFiRZSdh+k6Wib1w+kPTZnpLTRM6gTFjqHDTU4SVzN+XknOWpGPRnRQb7Hn4nW0Lcmm1Gs9Rqi1NHdEZAqkXqMyKLnPapvJ3ybh8EqKg1hxYrFgnGsQBgCEk7eWxi9XW+RY6VORE9I29FV1Qeqbsld6+EA4NSEJReduPY35ROTuvoC0mTAzMlaktRCwAYBr5NbK4IkjqRk6IODXcoxEToYEREAREQBERAEREAs7m6e1CqtVQCyE2DXtmCM7fWbdz92quj0tXRIp3bEzKBiawsFN8rDM7Npk7gaEtfSaVN74ajENY2NsJO3k2TsVt6QqVmSmcGro03qqWNXA7k2RWABe4F7zjOUE6SOsYyarE5Okbuu5rHCg4U1JnsD81EkgjPK5JvK+lboNUrtWyV3qazi8jC1iL81hOjU3s6strq9Omq1RTViGYOxUNkBsABF7yKG9osq/nUw9VXaklmOsVL3YNsF7G14UoLqvv2gcZv79yZDfhXOAORUFPWXDD+oKgsVa3ML2tbbyznbpbomuwJVUCIqIi3wqq7BnmZ0zvYUIXbSaa4aNOs4KPdUqDI5bTfKbF3nNjKNXpqxrNSQFWONggcWI2Ag/aRS0o9UVx1H0Z56J39H3otUK6usjI9NnxhWsMDBCoU5k3OUfhIqzh66IEaiA2FiG11wmQ2G62mt2GTO3LBwInpNy9666+mleog1lWoi0+NiqCkSrEMPlzlNN7d6dzXRanBzX1eFiQlrg4tl43Y1oNuRx4nrd0d6lM5USP6qAuWeyrqDUa6nbsvz52nMTe2G4w0hNUaL1RVwta1NgrgrtBBYQtaLVQ9KSOLE7dfeuVWsdap1AVrKrFmVlxB8O1V5LnlnEm4yUuxlxa7iIiaMm7Q9LalUWohsyG4Nr2NiNn3lqhu9WQghhxaa081VgyLmoYEca18rznxMuKfdGlJrsdHRd8FamXKuPzGxMCikYhkGCkWBtzSKW+CutMoKnFbF+lcQx/MFa11Budk58SWRwL5ZLdXdWo4YFsqlJKTZDNKfyib33w1i6uXGJKpqg4R85QJe39oE5sS2RwLnkvaNu1VphArACkrqAVBBVyGYMD82YG2YvuvUOK7D8ypTqNZVHGpXKWAGVrynEWrAueTrUN9OkISVccaoz5opszG7YbjignmmqnvgrrS1QcYMBp5qpOA5YcVr2nOiTbjgt8snRO+GvcHHYh1cWAHGVNWP45THSd3a1QtiYcemaRAVQoQkEgKBYZiUIiyOCXSydE74a1mGIfmKFJwrfCFw2DWuOKLTnREqil2I233ERE0Qyp0yxsBcnYOebDob58RsjY2F7Ei9rDsjRBdvmwZHMy9TRibDSV4xGwm5JPNMN0NpVKNPQ3a4CMSLXFsxfZltmFWiymzC3u06GHO/CkucybnsG33smFbRL2ZqykFsN+awJ9/WLhac+JcGgriI19OwAN7mxvfL65Z/WZLuenLpFPv7pbkS1lGJd+Hp19PvmHAwFUlxxwTbLKw2Ek7bkD7GLkLWVYlxdDQg/nKM+W2y9r7fvFTQkC316GwOQuSTyAc8XIWspxLyaDTK3NdQcrjba+3Yc/fbKdVLEgG9uX7SppkaoYxESkEREARIEmAIiIAiIgCIiAIiIAiIgCIiAIiIB/9k="/>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7" name="AutoShape 9" descr="data:image/jpeg;base64,/9j/4AAQSkZJRgABAQAAAQABAAD/2wCEAAkGBhQQEBQUExIUFRUPEBQUFBYVExQUFRUVFBUVFhQUGBIYHCYeFxsjGRQVIC8sJycpLS8sFx4xNTAqNSYrLCkBCQoKDgwOGg8PGDUkHCQsKiosLCwqNSksLCkyLDEuLCwpKSwqLCksLCwzLSwpNSwsLCwpLCwpLTQpKSwpKSksKf/AABEIAJsAeAMBIgACEQEDEQH/xAAbAAEAAgMBAQAAAAAAAAAAAAAAAQQCAwUGB//EAD0QAAIBAgIDDgQFAgcAAAAAAAECAAMREiEEEzEFBhQiQVFSU2GRkqHR8BUycYEWI0JiojNyJENUg7HB4f/EABoBAQEBAQEBAQAAAAAAAAAAAAABAgMEBQb/xAAnEQACAQMDAwQDAQAAAAAAAAAAAQIRElEDExQhMUEEYaHwBRWRUv/aAAwDAQACEQMRAD8A+4xEQBERAEREARE1V6ZYWDFecjbbsvsgGGk6elMgMwBbYu1j9FGZmnh1RvkoN9XYJ5ZnykJoWrqJqwApDmodrMRhCXY5n9UiiaxUY+Kwq54bEGmcwMxyXAP0muhOplj0joUh/uOfPBBr1x/lU2/tqkHuKf8Ac2UxU42w3qZA5WS4vs5bXmlGrWqZcbMIWw4BdmCkAZkBcJN4r7Ep7mR3VVf6ivT7WF18S3A+8uI4IBBBB2EZg/eVKBqkpjAA1RxjI3qXAy7NvfNWibnMqIwOrqFFNQAfls9hiugyGd8xaOheqOlEhb2z28vL5xMlJieK+P1+me4R8fr9PyWeTlQwz1cWeUe1ieJ+P1+s8h6Sfj1frPIekcqGGOLPJ7WJ4r4/X6z+Ij49X6z+IjlQwOLPJ7WVtK0V2IK1WSwtYBCD28YGeT+PV+sPhWPj9brD4V9JeXDBeLPJ6Zdz6lxfSKhyzGGnn98MmloNQEX0h2ta91p52PYv2nmPj9brD3L6R+IK3WeSxy4E4s8ntZhWQspAYqSLBhYkdovlPHfiCr1nkPSPxBV6zyHpHKgOLM9J8Pq5/wCJfktxKWW39ue3ykHc2r/qqmy3yUs9ufy9vlPOfiCr1nkPSPxBV6zyHpHLgOLM9fotIooDOXI/UQoJ+ygCJ5D8QVesPcPSI5UBxZnPxmRjM3ar6SMPaO6fOoz6FUacUi8327f+JFu2KFqabyJuwwVkoKmnD7tJwfXumy3Z5yLdnnFC1NeD690nB9ZllzCQbc0UFTHBIKe7zKwjL2JARh93jB7vJNuzukZexAIw+7yYiAdYaLlsOwfp9ZidHPN3kS6ulpYfmJsH6l9Y4TT6xfGs9m2jyXsocGPZ5zE6Oezzl7hFPrF8Q9ZialPpp4l9ZNst7KBo9o8prNP3lOg1Sn0k8Qml6tPpp4h6zD0zamU8H1kFPr3ze1ROmniX1mk6RT6aeNZix4NqSMCvvOYke/ZmR0pOmviHrNZ0xOsXxD1kseC3Im0xI7JidLTpr4h6zE6ZT6aeJfWSyWDVyyZYf2iRh/bMDpdPpp4l9ZrOl0+mviX1k25Y+BfHJtIHNJmjhidYvePWRJtz/wAv+FvjkaKVFiwuAuznNspYRqeWW0cbi8pYZgcllvPH6lum/jaRqG6b+Np+hX42eT4n7KGD2CuhLEpYHYObsvl7AjBT28Y2sc8wdvJ3Tx+obpv42jUN038bTS/HTXkn7GGD1mGkp2Ns5dh5P/ZSqqCTbZc2vttyTgahum/jaDQPTbxNOnBnkzz4YOq6WMwcZTmcGPTbxGODHpt4jOi9JNeTL9dDBamNUSvwU9JvEY4Kek3iM6rQknU5P1UWqUM5g0jgf7j3mRwLtPeZ3jGSPPPUjJUJtK1pY4D2nvjgPae+doylHx8nnlGMvJXtE3nQBz+cTW7LHyY21ktxL24m5w0jSKdIsVFQkXFiRZSdh+k6Wib1w+kPTZnpLTRM6gTFjqHDTU4SVzN+XknOWpGPRnRQb7Hn4nW0Lcmm1Gs9Rqi1NHdEZAqkXqMyKLnPapvJ3ybh8EqKg1hxYrFgnGsQBgCEk7eWxi9XW+RY6VORE9I29FV1Qeqbsld6+EA4NSEJReduPY35ROTuvoC0mTAzMlaktRCwAYBr5NbK4IkjqRk6IODXcoxEToYEREAREQBERAEREAs7m6e1CqtVQCyE2DXtmCM7fWbdz92quj0tXRIp3bEzKBiawsFN8rDM7Npk7gaEtfSaVN74ajENY2NsJO3k2TsVt6QqVmSmcGro03qqWNXA7k2RWABe4F7zjOUE6SOsYyarE5Okbuu5rHCg4U1JnsD81EkgjPK5JvK+lboNUrtWyV3qazi8jC1iL81hOjU3s6strq9Omq1RTViGYOxUNkBsABF7yKG9osq/nUw9VXaklmOsVL3YNsF7G14UoLqvv2gcZv79yZDfhXOAORUFPWXDD+oKgsVa3ML2tbbyznbpbomuwJVUCIqIi3wqq7BnmZ0zvYUIXbSaa4aNOs4KPdUqDI5bTfKbF3nNjKNXpqxrNSQFWONggcWI2Ag/aRS0o9UVx1H0Z56J39H3otUK6usjI9NnxhWsMDBCoU5k3OUfhIqzh66IEaiA2FiG11wmQ2G62mt2GTO3LBwInpNy9666+mleog1lWoi0+NiqCkSrEMPlzlNN7d6dzXRanBzX1eFiQlrg4tl43Y1oNuRx4nrd0d6lM5USP6qAuWeyrqDUa6nbsvz52nMTe2G4w0hNUaL1RVwta1NgrgrtBBYQtaLVQ9KSOLE7dfeuVWsdap1AVrKrFmVlxB8O1V5LnlnEm4yUuxlxa7iIiaMm7Q9LalUWohsyG4Nr2NiNn3lqhu9WQghhxaa081VgyLmoYEca18rznxMuKfdGlJrsdHRd8FamXKuPzGxMCikYhkGCkWBtzSKW+CutMoKnFbF+lcQx/MFa11Budk58SWRwL5ZLdXdWo4YFsqlJKTZDNKfyib33w1i6uXGJKpqg4R85QJe39oE5sS2RwLnkvaNu1VphArACkrqAVBBVyGYMD82YG2YvuvUOK7D8ypTqNZVHGpXKWAGVrynEWrAueTrUN9OkISVccaoz5opszG7YbjignmmqnvgrrS1QcYMBp5qpOA5YcVr2nOiTbjgt8snRO+GvcHHYh1cWAHGVNWP45THSd3a1QtiYcemaRAVQoQkEgKBYZiUIiyOCXSydE74a1mGIfmKFJwrfCFw2DWuOKLTnREqil2I233ERE0Qyp0yxsBcnYOebDob58RsjY2F7Ei9rDsjRBdvmwZHMy9TRibDSV4xGwm5JPNMN0NpVKNPQ3a4CMSLXFsxfZltmFWiymzC3u06GHO/CkucybnsG33smFbRL2ZqykFsN+awJ9/WLhac+JcGgriI19OwAN7mxvfL65Z/WZLuenLpFPv7pbkS1lGJd+Hp19PvmHAwFUlxxwTbLKw2Ek7bkD7GLkLWVYlxdDQg/nKM+W2y9r7fvFTQkC316GwOQuSTyAc8XIWspxLyaDTK3NdQcrjba+3Yc/fbKdVLEgG9uX7SppkaoYxESkEREARIEmAIiIAiIgCIiAIiIAiIgCIiAIiIB/9k="/>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8" name="AutoShape 11" descr="See full size image"/>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2094096"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3636" y="3003832"/>
            <a:ext cx="2021248" cy="1252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1" name="Group 10"/>
          <p:cNvGrpSpPr/>
          <p:nvPr/>
        </p:nvGrpSpPr>
        <p:grpSpPr>
          <a:xfrm>
            <a:off x="5464316" y="1546090"/>
            <a:ext cx="3069389" cy="1747485"/>
            <a:chOff x="5478389" y="1056134"/>
            <a:chExt cx="3414091" cy="2133600"/>
          </a:xfrm>
        </p:grpSpPr>
        <p:pic>
          <p:nvPicPr>
            <p:cNvPr id="2094098" name="Picture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49355" y="1056134"/>
              <a:ext cx="2143125" cy="213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 name="Right Arrow 29"/>
            <p:cNvSpPr/>
            <p:nvPr/>
          </p:nvSpPr>
          <p:spPr>
            <a:xfrm rot="8279041">
              <a:off x="5478389" y="2173916"/>
              <a:ext cx="1365822" cy="43571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a:solidFill>
                  <a:schemeClr val="tx1"/>
                </a:solidFill>
              </a:endParaRPr>
            </a:p>
          </p:txBody>
        </p:sp>
      </p:grpSp>
      <p:grpSp>
        <p:nvGrpSpPr>
          <p:cNvPr id="13" name="Group 12"/>
          <p:cNvGrpSpPr/>
          <p:nvPr/>
        </p:nvGrpSpPr>
        <p:grpSpPr>
          <a:xfrm>
            <a:off x="765175" y="4059748"/>
            <a:ext cx="2999281" cy="1680652"/>
            <a:chOff x="251520" y="4150006"/>
            <a:chExt cx="3336110" cy="2052000"/>
          </a:xfrm>
        </p:grpSpPr>
        <p:pic>
          <p:nvPicPr>
            <p:cNvPr id="2094099" name="Picture 1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520" y="4150006"/>
              <a:ext cx="2079606" cy="205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Right Arrow 30"/>
            <p:cNvSpPr/>
            <p:nvPr/>
          </p:nvSpPr>
          <p:spPr>
            <a:xfrm rot="19150218">
              <a:off x="2221808" y="4616023"/>
              <a:ext cx="1365822" cy="43571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a:solidFill>
                  <a:schemeClr val="tx1"/>
                </a:solidFill>
              </a:endParaRPr>
            </a:p>
          </p:txBody>
        </p:sp>
      </p:grpSp>
      <p:grpSp>
        <p:nvGrpSpPr>
          <p:cNvPr id="14" name="Group 13"/>
          <p:cNvGrpSpPr/>
          <p:nvPr/>
        </p:nvGrpSpPr>
        <p:grpSpPr>
          <a:xfrm>
            <a:off x="5502697" y="4374435"/>
            <a:ext cx="2803826" cy="1474441"/>
            <a:chOff x="5571122" y="4437087"/>
            <a:chExt cx="3118704" cy="1800225"/>
          </a:xfrm>
        </p:grpSpPr>
        <p:pic>
          <p:nvPicPr>
            <p:cNvPr id="209410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4437087"/>
              <a:ext cx="2533650"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Right Arrow 31"/>
            <p:cNvSpPr/>
            <p:nvPr/>
          </p:nvSpPr>
          <p:spPr>
            <a:xfrm rot="13056965">
              <a:off x="5571122" y="4565959"/>
              <a:ext cx="1365822" cy="435719"/>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a:solidFill>
                  <a:schemeClr val="tx1"/>
                </a:solidFill>
              </a:endParaRPr>
            </a:p>
          </p:txBody>
        </p:sp>
      </p:grpSp>
      <p:sp>
        <p:nvSpPr>
          <p:cNvPr id="27" name="Title 1"/>
          <p:cNvSpPr txBox="1">
            <a:spLocks/>
          </p:cNvSpPr>
          <p:nvPr/>
        </p:nvSpPr>
        <p:spPr>
          <a:xfrm>
            <a:off x="555625" y="452916"/>
            <a:ext cx="6695515" cy="1325563"/>
          </a:xfrm>
          <a:prstGeom prst="rect">
            <a:avLst/>
          </a:prstGeom>
        </p:spPr>
        <p:txBody>
          <a:bodyPr/>
          <a:lstStyle>
            <a:lvl1pPr algn="l" defTabSz="914400" rtl="0" eaLnBrk="1" latinLnBrk="0" hangingPunct="1">
              <a:lnSpc>
                <a:spcPct val="90000"/>
              </a:lnSpc>
              <a:spcBef>
                <a:spcPct val="0"/>
              </a:spcBef>
              <a:buNone/>
              <a:defRPr sz="4400" kern="1200">
                <a:solidFill>
                  <a:srgbClr val="405088"/>
                </a:solidFill>
                <a:latin typeface="+mj-lt"/>
                <a:ea typeface="+mj-ea"/>
                <a:cs typeface="+mj-cs"/>
              </a:defRPr>
            </a:lvl1pPr>
          </a:lstStyle>
          <a:p>
            <a:pPr marL="361950" indent="-361950"/>
            <a:r>
              <a:rPr lang="en-GB" sz="2800" b="1" dirty="0">
                <a:solidFill>
                  <a:schemeClr val="tx1"/>
                </a:solidFill>
              </a:rPr>
              <a:t>I.</a:t>
            </a:r>
            <a:r>
              <a:rPr lang="en-GB" sz="2800" dirty="0"/>
              <a:t>	</a:t>
            </a:r>
            <a:r>
              <a:rPr lang="en-GB" sz="2800" b="1" dirty="0">
                <a:solidFill>
                  <a:schemeClr val="tx1"/>
                </a:solidFill>
              </a:rPr>
              <a:t>Initial situation</a:t>
            </a:r>
            <a:br>
              <a:rPr lang="en-GB" sz="2800" b="1" dirty="0">
                <a:solidFill>
                  <a:schemeClr val="tx1"/>
                </a:solidFill>
              </a:rPr>
            </a:br>
            <a:r>
              <a:rPr lang="en-GB" sz="1800" b="1" dirty="0">
                <a:solidFill>
                  <a:srgbClr val="969696"/>
                </a:solidFill>
              </a:rPr>
              <a:t>Increasing pressure from abroad</a:t>
            </a:r>
          </a:p>
        </p:txBody>
      </p:sp>
      <p:grpSp>
        <p:nvGrpSpPr>
          <p:cNvPr id="10" name="Gruppieren 9"/>
          <p:cNvGrpSpPr/>
          <p:nvPr/>
        </p:nvGrpSpPr>
        <p:grpSpPr>
          <a:xfrm>
            <a:off x="628650" y="1297103"/>
            <a:ext cx="2698594" cy="1868669"/>
            <a:chOff x="700069" y="1301524"/>
            <a:chExt cx="2698594" cy="1868669"/>
          </a:xfrm>
        </p:grpSpPr>
        <p:pic>
          <p:nvPicPr>
            <p:cNvPr id="4" name="Grafik 3"/>
            <p:cNvPicPr>
              <a:picLocks noChangeAspect="1"/>
            </p:cNvPicPr>
            <p:nvPr/>
          </p:nvPicPr>
          <p:blipFill>
            <a:blip r:embed="rId7"/>
            <a:stretch>
              <a:fillRect/>
            </a:stretch>
          </p:blipFill>
          <p:spPr>
            <a:xfrm>
              <a:off x="700069" y="1301524"/>
              <a:ext cx="2046858" cy="1534887"/>
            </a:xfrm>
            <a:prstGeom prst="rect">
              <a:avLst/>
            </a:prstGeom>
          </p:spPr>
        </p:pic>
        <p:sp>
          <p:nvSpPr>
            <p:cNvPr id="25" name="Right Arrow 29"/>
            <p:cNvSpPr/>
            <p:nvPr/>
          </p:nvSpPr>
          <p:spPr>
            <a:xfrm rot="2788422">
              <a:off x="2606269" y="2377798"/>
              <a:ext cx="1227922" cy="356867"/>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GB" dirty="0">
                <a:solidFill>
                  <a:schemeClr val="tx1"/>
                </a:solidFill>
              </a:endParaRPr>
            </a:p>
          </p:txBody>
        </p:sp>
      </p:grpSp>
      <p:sp>
        <p:nvSpPr>
          <p:cNvPr id="6" name="Foliennummernplatzhalter 5"/>
          <p:cNvSpPr>
            <a:spLocks noGrp="1"/>
          </p:cNvSpPr>
          <p:nvPr>
            <p:ph type="sldNum" sz="quarter" idx="14"/>
          </p:nvPr>
        </p:nvSpPr>
        <p:spPr/>
        <p:txBody>
          <a:bodyPr/>
          <a:lstStyle/>
          <a:p>
            <a:fld id="{328AA9C7-BFB6-46B6-809D-382BACFC0733}" type="slidenum">
              <a:rPr lang="nl-BE" smtClean="0"/>
              <a:pPr/>
              <a:t>5</a:t>
            </a:fld>
            <a:endParaRPr lang="nl-BE" dirty="0"/>
          </a:p>
        </p:txBody>
      </p:sp>
      <p:sp>
        <p:nvSpPr>
          <p:cNvPr id="9" name="Datumsplatzhalter 8"/>
          <p:cNvSpPr>
            <a:spLocks noGrp="1"/>
          </p:cNvSpPr>
          <p:nvPr>
            <p:ph type="dt" sz="half" idx="13"/>
          </p:nvPr>
        </p:nvSpPr>
        <p:spPr/>
        <p:txBody>
          <a:bodyPr/>
          <a:lstStyle/>
          <a:p>
            <a:r>
              <a:rPr lang="de-DE"/>
              <a:t>May 25, 2016</a:t>
            </a:r>
            <a:endParaRPr lang="nl-BE" dirty="0"/>
          </a:p>
        </p:txBody>
      </p:sp>
    </p:spTree>
    <p:extLst>
      <p:ext uri="{BB962C8B-B14F-4D97-AF65-F5344CB8AC3E}">
        <p14:creationId xmlns:p14="http://schemas.microsoft.com/office/powerpoint/2010/main" val="94890665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1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10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a:lstStyle/>
          <a:p>
            <a:fld id="{6D1FA3CD-D4FE-4101-A739-8495EFF0181D}" type="slidenum">
              <a:rPr lang="de-CH" smtClean="0"/>
              <a:t>6</a:t>
            </a:fld>
            <a:endParaRPr lang="de-CH" dirty="0"/>
          </a:p>
        </p:txBody>
      </p:sp>
      <p:grpSp>
        <p:nvGrpSpPr>
          <p:cNvPr id="42" name="Gruppieren 41"/>
          <p:cNvGrpSpPr/>
          <p:nvPr/>
        </p:nvGrpSpPr>
        <p:grpSpPr>
          <a:xfrm>
            <a:off x="769596" y="5635655"/>
            <a:ext cx="6616489" cy="187921"/>
            <a:chOff x="539750" y="5567363"/>
            <a:chExt cx="6953250" cy="333375"/>
          </a:xfrm>
        </p:grpSpPr>
        <p:cxnSp>
          <p:nvCxnSpPr>
            <p:cNvPr id="8" name="Gerader Verbinder 7"/>
            <p:cNvCxnSpPr/>
            <p:nvPr/>
          </p:nvCxnSpPr>
          <p:spPr>
            <a:xfrm>
              <a:off x="539750" y="5567363"/>
              <a:ext cx="0" cy="333375"/>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Gerader Verbinder 8"/>
            <p:cNvCxnSpPr/>
            <p:nvPr/>
          </p:nvCxnSpPr>
          <p:spPr>
            <a:xfrm>
              <a:off x="2278063" y="5567363"/>
              <a:ext cx="0" cy="333375"/>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Gerader Verbinder 9"/>
            <p:cNvCxnSpPr/>
            <p:nvPr/>
          </p:nvCxnSpPr>
          <p:spPr>
            <a:xfrm>
              <a:off x="4016376" y="5567363"/>
              <a:ext cx="0" cy="333375"/>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Gerader Verbinder 10"/>
            <p:cNvCxnSpPr/>
            <p:nvPr/>
          </p:nvCxnSpPr>
          <p:spPr>
            <a:xfrm>
              <a:off x="5754689" y="5567363"/>
              <a:ext cx="0" cy="333375"/>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Gerader Verbinder 11"/>
            <p:cNvCxnSpPr/>
            <p:nvPr/>
          </p:nvCxnSpPr>
          <p:spPr>
            <a:xfrm>
              <a:off x="7493000" y="5567363"/>
              <a:ext cx="0" cy="333375"/>
            </a:xfrm>
            <a:prstGeom prst="line">
              <a:avLst/>
            </a:prstGeom>
            <a:ln w="31750">
              <a:solidFill>
                <a:schemeClr val="tx2"/>
              </a:solidFill>
            </a:ln>
          </p:spPr>
          <p:style>
            <a:lnRef idx="1">
              <a:schemeClr val="accent1"/>
            </a:lnRef>
            <a:fillRef idx="0">
              <a:schemeClr val="accent1"/>
            </a:fillRef>
            <a:effectRef idx="0">
              <a:schemeClr val="accent1"/>
            </a:effectRef>
            <a:fontRef idx="minor">
              <a:schemeClr val="tx1"/>
            </a:fontRef>
          </p:style>
        </p:cxnSp>
      </p:grpSp>
      <p:cxnSp>
        <p:nvCxnSpPr>
          <p:cNvPr id="6" name="Gerade Verbindung mit Pfeil 5"/>
          <p:cNvCxnSpPr/>
          <p:nvPr/>
        </p:nvCxnSpPr>
        <p:spPr>
          <a:xfrm>
            <a:off x="457201" y="5632294"/>
            <a:ext cx="8084806" cy="16527"/>
          </a:xfrm>
          <a:prstGeom prst="straightConnector1">
            <a:avLst/>
          </a:prstGeom>
          <a:ln w="317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13158" y="5792769"/>
            <a:ext cx="572317" cy="293706"/>
          </a:xfrm>
          <a:prstGeom prst="rect">
            <a:avLst/>
          </a:prstGeom>
          <a:noFill/>
        </p:spPr>
        <p:txBody>
          <a:bodyPr wrap="none" rtlCol="0">
            <a:spAutoFit/>
          </a:bodyPr>
          <a:lstStyle/>
          <a:p>
            <a:r>
              <a:rPr lang="de-CH" sz="1400" dirty="0"/>
              <a:t>2014</a:t>
            </a:r>
          </a:p>
        </p:txBody>
      </p:sp>
      <p:sp>
        <p:nvSpPr>
          <p:cNvPr id="14" name="Textfeld 13"/>
          <p:cNvSpPr txBox="1"/>
          <p:nvPr/>
        </p:nvSpPr>
        <p:spPr>
          <a:xfrm>
            <a:off x="2162748" y="5792769"/>
            <a:ext cx="572317" cy="293706"/>
          </a:xfrm>
          <a:prstGeom prst="rect">
            <a:avLst/>
          </a:prstGeom>
          <a:noFill/>
        </p:spPr>
        <p:txBody>
          <a:bodyPr wrap="none" rtlCol="0">
            <a:spAutoFit/>
          </a:bodyPr>
          <a:lstStyle/>
          <a:p>
            <a:r>
              <a:rPr lang="de-CH" sz="1400" dirty="0"/>
              <a:t>2015</a:t>
            </a:r>
          </a:p>
        </p:txBody>
      </p:sp>
      <p:sp>
        <p:nvSpPr>
          <p:cNvPr id="15" name="Textfeld 14"/>
          <p:cNvSpPr txBox="1"/>
          <p:nvPr/>
        </p:nvSpPr>
        <p:spPr>
          <a:xfrm>
            <a:off x="3801701" y="5792769"/>
            <a:ext cx="572317" cy="293706"/>
          </a:xfrm>
          <a:prstGeom prst="rect">
            <a:avLst/>
          </a:prstGeom>
          <a:noFill/>
        </p:spPr>
        <p:txBody>
          <a:bodyPr wrap="none" rtlCol="0">
            <a:spAutoFit/>
          </a:bodyPr>
          <a:lstStyle/>
          <a:p>
            <a:r>
              <a:rPr lang="de-CH" sz="1400" dirty="0"/>
              <a:t>2016</a:t>
            </a:r>
          </a:p>
        </p:txBody>
      </p:sp>
      <p:sp>
        <p:nvSpPr>
          <p:cNvPr id="16" name="Textfeld 15"/>
          <p:cNvSpPr txBox="1"/>
          <p:nvPr/>
        </p:nvSpPr>
        <p:spPr>
          <a:xfrm>
            <a:off x="5464926" y="5792769"/>
            <a:ext cx="572317" cy="293706"/>
          </a:xfrm>
          <a:prstGeom prst="rect">
            <a:avLst/>
          </a:prstGeom>
          <a:noFill/>
        </p:spPr>
        <p:txBody>
          <a:bodyPr wrap="none" rtlCol="0">
            <a:spAutoFit/>
          </a:bodyPr>
          <a:lstStyle/>
          <a:p>
            <a:r>
              <a:rPr lang="de-CH" sz="1400" dirty="0"/>
              <a:t>2017</a:t>
            </a:r>
          </a:p>
        </p:txBody>
      </p:sp>
      <p:sp>
        <p:nvSpPr>
          <p:cNvPr id="17" name="Textfeld 16"/>
          <p:cNvSpPr txBox="1"/>
          <p:nvPr/>
        </p:nvSpPr>
        <p:spPr>
          <a:xfrm>
            <a:off x="7109946" y="5792769"/>
            <a:ext cx="572317" cy="293706"/>
          </a:xfrm>
          <a:prstGeom prst="rect">
            <a:avLst/>
          </a:prstGeom>
          <a:noFill/>
        </p:spPr>
        <p:txBody>
          <a:bodyPr wrap="none" rtlCol="0">
            <a:spAutoFit/>
          </a:bodyPr>
          <a:lstStyle/>
          <a:p>
            <a:r>
              <a:rPr lang="de-CH" sz="1400" dirty="0"/>
              <a:t>2018</a:t>
            </a:r>
          </a:p>
        </p:txBody>
      </p:sp>
      <p:sp>
        <p:nvSpPr>
          <p:cNvPr id="18" name="Rechteck 17"/>
          <p:cNvSpPr/>
          <p:nvPr/>
        </p:nvSpPr>
        <p:spPr>
          <a:xfrm>
            <a:off x="457201" y="1666987"/>
            <a:ext cx="8175443" cy="3364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bg1"/>
                </a:solidFill>
              </a:rPr>
              <a:t>Cross border rules</a:t>
            </a:r>
          </a:p>
        </p:txBody>
      </p:sp>
      <p:sp>
        <p:nvSpPr>
          <p:cNvPr id="19" name="Rechteck 18"/>
          <p:cNvSpPr/>
          <p:nvPr/>
        </p:nvSpPr>
        <p:spPr>
          <a:xfrm>
            <a:off x="457200" y="2055522"/>
            <a:ext cx="6863654" cy="33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t>MiFID</a:t>
            </a:r>
          </a:p>
        </p:txBody>
      </p:sp>
      <p:sp>
        <p:nvSpPr>
          <p:cNvPr id="20" name="Rechteck 19"/>
          <p:cNvSpPr/>
          <p:nvPr/>
        </p:nvSpPr>
        <p:spPr>
          <a:xfrm>
            <a:off x="7356912" y="2055522"/>
            <a:ext cx="1275733" cy="3356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t>MiFID II</a:t>
            </a:r>
          </a:p>
        </p:txBody>
      </p:sp>
      <p:sp>
        <p:nvSpPr>
          <p:cNvPr id="21" name="Rechteck 20"/>
          <p:cNvSpPr/>
          <p:nvPr/>
        </p:nvSpPr>
        <p:spPr>
          <a:xfrm>
            <a:off x="457200" y="2444895"/>
            <a:ext cx="6863654" cy="33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Taxation of savings agreement </a:t>
            </a:r>
          </a:p>
        </p:txBody>
      </p:sp>
      <p:sp>
        <p:nvSpPr>
          <p:cNvPr id="22" name="Rechteck 21"/>
          <p:cNvSpPr/>
          <p:nvPr/>
        </p:nvSpPr>
        <p:spPr>
          <a:xfrm>
            <a:off x="7356911" y="2444058"/>
            <a:ext cx="1275734" cy="3364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t>CRS/AEI</a:t>
            </a:r>
          </a:p>
        </p:txBody>
      </p:sp>
      <p:sp>
        <p:nvSpPr>
          <p:cNvPr id="23" name="Rechteck 22"/>
          <p:cNvSpPr/>
          <p:nvPr/>
        </p:nvSpPr>
        <p:spPr>
          <a:xfrm>
            <a:off x="1564824" y="2842760"/>
            <a:ext cx="7061986" cy="33645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t>FATCA</a:t>
            </a:r>
          </a:p>
        </p:txBody>
      </p:sp>
      <p:sp>
        <p:nvSpPr>
          <p:cNvPr id="24" name="Rechteck 23"/>
          <p:cNvSpPr/>
          <p:nvPr/>
        </p:nvSpPr>
        <p:spPr>
          <a:xfrm>
            <a:off x="457200" y="3789645"/>
            <a:ext cx="6863654" cy="3364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rPr>
              <a:t>AMLA / Code </a:t>
            </a:r>
            <a:r>
              <a:rPr lang="de-CH" sz="1400" dirty="0" err="1">
                <a:solidFill>
                  <a:schemeClr val="tx1"/>
                </a:solidFill>
              </a:rPr>
              <a:t>of</a:t>
            </a:r>
            <a:r>
              <a:rPr lang="de-CH" sz="1400" dirty="0">
                <a:solidFill>
                  <a:schemeClr val="tx1"/>
                </a:solidFill>
              </a:rPr>
              <a:t> </a:t>
            </a:r>
            <a:r>
              <a:rPr lang="de-CH" sz="1400" dirty="0" err="1">
                <a:solidFill>
                  <a:schemeClr val="tx1"/>
                </a:solidFill>
              </a:rPr>
              <a:t>ethics</a:t>
            </a:r>
            <a:endParaRPr lang="de-CH" sz="1400" dirty="0">
              <a:solidFill>
                <a:schemeClr val="tx1"/>
              </a:solidFill>
            </a:endParaRPr>
          </a:p>
        </p:txBody>
      </p:sp>
      <p:sp>
        <p:nvSpPr>
          <p:cNvPr id="25" name="Rechteck 24"/>
          <p:cNvSpPr/>
          <p:nvPr/>
        </p:nvSpPr>
        <p:spPr>
          <a:xfrm>
            <a:off x="7356912" y="3789646"/>
            <a:ext cx="1275733" cy="33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a:solidFill>
                  <a:schemeClr val="bg1"/>
                </a:solidFill>
                <a:cs typeface="Arial" panose="020B0604020202020204" pitchFamily="34" charset="0"/>
              </a:rPr>
              <a:t>FinSA</a:t>
            </a:r>
            <a:endParaRPr lang="de-CH" sz="1400" dirty="0">
              <a:solidFill>
                <a:schemeClr val="bg1"/>
              </a:solidFill>
              <a:cs typeface="Arial" panose="020B0604020202020204" pitchFamily="34" charset="0"/>
            </a:endParaRPr>
          </a:p>
        </p:txBody>
      </p:sp>
      <p:sp>
        <p:nvSpPr>
          <p:cNvPr id="26" name="Rechteck 25"/>
          <p:cNvSpPr/>
          <p:nvPr/>
        </p:nvSpPr>
        <p:spPr>
          <a:xfrm>
            <a:off x="457200" y="4218876"/>
            <a:ext cx="6863654" cy="33645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a:solidFill>
                  <a:schemeClr val="tx1"/>
                </a:solidFill>
              </a:rPr>
              <a:t>Self</a:t>
            </a:r>
            <a:r>
              <a:rPr lang="de-CH" sz="1400" dirty="0">
                <a:solidFill>
                  <a:schemeClr val="tx1"/>
                </a:solidFill>
              </a:rPr>
              <a:t>-regulation</a:t>
            </a:r>
          </a:p>
        </p:txBody>
      </p:sp>
      <p:sp>
        <p:nvSpPr>
          <p:cNvPr id="27" name="Rechteck 26"/>
          <p:cNvSpPr/>
          <p:nvPr/>
        </p:nvSpPr>
        <p:spPr>
          <a:xfrm>
            <a:off x="7356912" y="4218876"/>
            <a:ext cx="1275733" cy="33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err="1">
                <a:solidFill>
                  <a:schemeClr val="bg1"/>
                </a:solidFill>
                <a:cs typeface="Arial" panose="020B0604020202020204" pitchFamily="34" charset="0"/>
              </a:rPr>
              <a:t>FinIA</a:t>
            </a:r>
            <a:endParaRPr lang="de-CH" sz="1400" dirty="0">
              <a:solidFill>
                <a:schemeClr val="bg1"/>
              </a:solidFill>
              <a:cs typeface="Arial" panose="020B0604020202020204" pitchFamily="34" charset="0"/>
            </a:endParaRPr>
          </a:p>
        </p:txBody>
      </p:sp>
      <p:grpSp>
        <p:nvGrpSpPr>
          <p:cNvPr id="7" name="Gruppieren 6"/>
          <p:cNvGrpSpPr/>
          <p:nvPr/>
        </p:nvGrpSpPr>
        <p:grpSpPr>
          <a:xfrm>
            <a:off x="457201" y="4648106"/>
            <a:ext cx="8175444" cy="336452"/>
            <a:chOff x="552999" y="4678784"/>
            <a:chExt cx="7918458" cy="360000"/>
          </a:xfrm>
        </p:grpSpPr>
        <p:sp>
          <p:nvSpPr>
            <p:cNvPr id="28" name="Rechteck 27"/>
            <p:cNvSpPr/>
            <p:nvPr/>
          </p:nvSpPr>
          <p:spPr>
            <a:xfrm>
              <a:off x="552999" y="4678784"/>
              <a:ext cx="3517364" cy="36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tx1"/>
                  </a:solidFill>
                </a:rPr>
                <a:t>CDB/AML</a:t>
              </a:r>
            </a:p>
          </p:txBody>
        </p:sp>
        <p:sp>
          <p:nvSpPr>
            <p:cNvPr id="29" name="Rechteck 28"/>
            <p:cNvSpPr/>
            <p:nvPr/>
          </p:nvSpPr>
          <p:spPr>
            <a:xfrm>
              <a:off x="4134740" y="4678784"/>
              <a:ext cx="4336717" cy="36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400" dirty="0">
                  <a:solidFill>
                    <a:schemeClr val="bg1"/>
                  </a:solidFill>
                  <a:cs typeface="Arial" panose="020B0604020202020204" pitchFamily="34" charset="0"/>
                </a:rPr>
                <a:t>AML-Reform 16</a:t>
              </a:r>
            </a:p>
          </p:txBody>
        </p:sp>
      </p:grpSp>
      <p:grpSp>
        <p:nvGrpSpPr>
          <p:cNvPr id="38" name="Gruppieren 37"/>
          <p:cNvGrpSpPr/>
          <p:nvPr/>
        </p:nvGrpSpPr>
        <p:grpSpPr>
          <a:xfrm>
            <a:off x="457201" y="1295086"/>
            <a:ext cx="8202635" cy="338554"/>
            <a:chOff x="180975" y="1381066"/>
            <a:chExt cx="8620125" cy="390249"/>
          </a:xfrm>
        </p:grpSpPr>
        <p:sp>
          <p:nvSpPr>
            <p:cNvPr id="31" name="Textfeld 30"/>
            <p:cNvSpPr txBox="1"/>
            <p:nvPr/>
          </p:nvSpPr>
          <p:spPr>
            <a:xfrm>
              <a:off x="235218" y="1381066"/>
              <a:ext cx="2411661" cy="390249"/>
            </a:xfrm>
            <a:prstGeom prst="rect">
              <a:avLst/>
            </a:prstGeom>
            <a:noFill/>
          </p:spPr>
          <p:txBody>
            <a:bodyPr wrap="none" rtlCol="0">
              <a:spAutoFit/>
            </a:bodyPr>
            <a:lstStyle/>
            <a:p>
              <a:r>
                <a:rPr lang="de-CH" sz="1600" b="1" dirty="0"/>
                <a:t>International regulations</a:t>
              </a:r>
            </a:p>
          </p:txBody>
        </p:sp>
        <p:cxnSp>
          <p:nvCxnSpPr>
            <p:cNvPr id="33" name="Gerader Verbinder 32"/>
            <p:cNvCxnSpPr/>
            <p:nvPr/>
          </p:nvCxnSpPr>
          <p:spPr>
            <a:xfrm>
              <a:off x="180975" y="1740679"/>
              <a:ext cx="8620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Gruppieren 38"/>
          <p:cNvGrpSpPr/>
          <p:nvPr/>
        </p:nvGrpSpPr>
        <p:grpSpPr>
          <a:xfrm>
            <a:off x="475328" y="3435812"/>
            <a:ext cx="8202635" cy="338554"/>
            <a:chOff x="180975" y="1400919"/>
            <a:chExt cx="8620125" cy="390248"/>
          </a:xfrm>
        </p:grpSpPr>
        <p:sp>
          <p:nvSpPr>
            <p:cNvPr id="40" name="Textfeld 39"/>
            <p:cNvSpPr txBox="1"/>
            <p:nvPr/>
          </p:nvSpPr>
          <p:spPr>
            <a:xfrm>
              <a:off x="235218" y="1400919"/>
              <a:ext cx="2086130" cy="390248"/>
            </a:xfrm>
            <a:prstGeom prst="rect">
              <a:avLst/>
            </a:prstGeom>
            <a:noFill/>
          </p:spPr>
          <p:txBody>
            <a:bodyPr wrap="none" rtlCol="0">
              <a:spAutoFit/>
            </a:bodyPr>
            <a:lstStyle/>
            <a:p>
              <a:r>
                <a:rPr lang="de-CH" sz="1600" b="1" dirty="0"/>
                <a:t>National </a:t>
              </a:r>
              <a:r>
                <a:rPr lang="de-CH" sz="1600" b="1" dirty="0">
                  <a:solidFill>
                    <a:schemeClr val="accent6"/>
                  </a:solidFill>
                </a:rPr>
                <a:t>r</a:t>
              </a:r>
              <a:r>
                <a:rPr lang="de-CH" sz="1600" b="1" dirty="0"/>
                <a:t>egulations</a:t>
              </a:r>
            </a:p>
          </p:txBody>
        </p:sp>
        <p:cxnSp>
          <p:nvCxnSpPr>
            <p:cNvPr id="41" name="Gerader Verbinder 40"/>
            <p:cNvCxnSpPr/>
            <p:nvPr/>
          </p:nvCxnSpPr>
          <p:spPr>
            <a:xfrm>
              <a:off x="180975" y="1740679"/>
              <a:ext cx="862012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2" name="Rechteck 51"/>
          <p:cNvSpPr/>
          <p:nvPr/>
        </p:nvSpPr>
        <p:spPr>
          <a:xfrm>
            <a:off x="457201" y="5077337"/>
            <a:ext cx="8193572" cy="3364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Collective Investment Schemes Act, CISA</a:t>
            </a:r>
          </a:p>
        </p:txBody>
      </p:sp>
      <p:sp>
        <p:nvSpPr>
          <p:cNvPr id="43" name="Title 1"/>
          <p:cNvSpPr txBox="1">
            <a:spLocks/>
          </p:cNvSpPr>
          <p:nvPr/>
        </p:nvSpPr>
        <p:spPr>
          <a:xfrm>
            <a:off x="541269" y="448366"/>
            <a:ext cx="6695515" cy="1033855"/>
          </a:xfrm>
          <a:prstGeom prst="rect">
            <a:avLst/>
          </a:prstGeom>
        </p:spPr>
        <p:txBody>
          <a:bodyPr/>
          <a:lstStyle>
            <a:lvl1pPr algn="l" defTabSz="914400" rtl="0" eaLnBrk="1" latinLnBrk="0" hangingPunct="1">
              <a:lnSpc>
                <a:spcPct val="90000"/>
              </a:lnSpc>
              <a:spcBef>
                <a:spcPct val="0"/>
              </a:spcBef>
              <a:buNone/>
              <a:defRPr sz="4400" kern="1200">
                <a:solidFill>
                  <a:srgbClr val="405088"/>
                </a:solidFill>
                <a:latin typeface="+mj-lt"/>
                <a:ea typeface="+mj-ea"/>
                <a:cs typeface="+mj-cs"/>
              </a:defRPr>
            </a:lvl1pPr>
          </a:lstStyle>
          <a:p>
            <a:pPr marL="361950" indent="-361950"/>
            <a:r>
              <a:rPr lang="en-GB" sz="2800" b="1" dirty="0">
                <a:solidFill>
                  <a:schemeClr val="tx1"/>
                </a:solidFill>
              </a:rPr>
              <a:t>I.	Initial situation</a:t>
            </a:r>
            <a:br>
              <a:rPr lang="en-GB" sz="2800" b="1" dirty="0">
                <a:solidFill>
                  <a:schemeClr val="tx1"/>
                </a:solidFill>
              </a:rPr>
            </a:br>
            <a:r>
              <a:rPr lang="en-GB" sz="1800" b="1" dirty="0">
                <a:solidFill>
                  <a:srgbClr val="969696"/>
                </a:solidFill>
              </a:rPr>
              <a:t>Regulation projects</a:t>
            </a:r>
          </a:p>
        </p:txBody>
      </p:sp>
      <p:sp>
        <p:nvSpPr>
          <p:cNvPr id="2" name="Datumsplatzhalter 1"/>
          <p:cNvSpPr>
            <a:spLocks noGrp="1"/>
          </p:cNvSpPr>
          <p:nvPr>
            <p:ph type="dt" sz="half" idx="10"/>
          </p:nvPr>
        </p:nvSpPr>
        <p:spPr/>
        <p:txBody>
          <a:bodyPr/>
          <a:lstStyle/>
          <a:p>
            <a:r>
              <a:rPr lang="de-DE"/>
              <a:t>May 25, 2016</a:t>
            </a:r>
            <a:endParaRPr lang="de-CH" dirty="0"/>
          </a:p>
        </p:txBody>
      </p:sp>
    </p:spTree>
    <p:extLst>
      <p:ext uri="{BB962C8B-B14F-4D97-AF65-F5344CB8AC3E}">
        <p14:creationId xmlns:p14="http://schemas.microsoft.com/office/powerpoint/2010/main" val="39421340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4225" y="3484842"/>
            <a:ext cx="5819775" cy="934757"/>
          </a:xfrm>
        </p:spPr>
        <p:txBody>
          <a:bodyPr anchor="ctr"/>
          <a:lstStyle/>
          <a:p>
            <a:pPr lvl="0" algn="l"/>
            <a:r>
              <a:rPr lang="en-GB" dirty="0"/>
              <a:t>II. </a:t>
            </a:r>
            <a:r>
              <a:rPr lang="en-GB" dirty="0">
                <a:cs typeface="Arial" charset="0"/>
              </a:rPr>
              <a:t>FinIA: The new supervisory regime</a:t>
            </a:r>
            <a:endParaRPr lang="en-GB" dirty="0"/>
          </a:p>
        </p:txBody>
      </p:sp>
      <p:sp>
        <p:nvSpPr>
          <p:cNvPr id="3" name="Untertitel 2"/>
          <p:cNvSpPr>
            <a:spLocks noGrp="1"/>
          </p:cNvSpPr>
          <p:nvPr>
            <p:ph type="subTitle" idx="1"/>
          </p:nvPr>
        </p:nvSpPr>
        <p:spPr/>
        <p:txBody>
          <a:bodyPr/>
          <a:lstStyle/>
          <a:p>
            <a:endParaRPr lang="fr-CH"/>
          </a:p>
        </p:txBody>
      </p:sp>
      <p:sp>
        <p:nvSpPr>
          <p:cNvPr id="4" name="Foliennummernplatzhalter 3"/>
          <p:cNvSpPr>
            <a:spLocks noGrp="1"/>
          </p:cNvSpPr>
          <p:nvPr>
            <p:ph type="sldNum" sz="quarter" idx="11"/>
          </p:nvPr>
        </p:nvSpPr>
        <p:spPr/>
        <p:txBody>
          <a:bodyPr/>
          <a:lstStyle/>
          <a:p>
            <a:pPr>
              <a:defRPr/>
            </a:pPr>
            <a:fld id="{9EBC8639-B35B-4F91-991E-CB021A46688D}" type="slidenum">
              <a:rPr lang="en-US" smtClean="0"/>
              <a:pPr>
                <a:defRPr/>
              </a:pPr>
              <a:t>7</a:t>
            </a:fld>
            <a:endParaRPr lang="en-US" dirty="0"/>
          </a:p>
        </p:txBody>
      </p:sp>
    </p:spTree>
    <p:extLst>
      <p:ext uri="{BB962C8B-B14F-4D97-AF65-F5344CB8AC3E}">
        <p14:creationId xmlns:p14="http://schemas.microsoft.com/office/powerpoint/2010/main" val="1021938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2" descr="https://encrypted-tbn2.gstatic.com/images?q=tbn:ANd9GcTFZwzK8EbL4G6HRhpuqn34cTYQEeqOTkxdpNXVS9t2dvvs18O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aphicFrame>
        <p:nvGraphicFramePr>
          <p:cNvPr id="15" name="Inhaltsplatzhalter 5"/>
          <p:cNvGraphicFramePr>
            <a:graphicFrameLocks noGrp="1"/>
          </p:cNvGraphicFramePr>
          <p:nvPr>
            <p:ph idx="1"/>
            <p:extLst>
              <p:ext uri="{D42A27DB-BD31-4B8C-83A1-F6EECF244321}">
                <p14:modId xmlns:p14="http://schemas.microsoft.com/office/powerpoint/2010/main" val="3336453013"/>
              </p:ext>
            </p:extLst>
          </p:nvPr>
        </p:nvGraphicFramePr>
        <p:xfrm>
          <a:off x="2337536" y="1643932"/>
          <a:ext cx="6177814" cy="4108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liennummernplatzhalter 2"/>
          <p:cNvSpPr>
            <a:spLocks noGrp="1"/>
          </p:cNvSpPr>
          <p:nvPr>
            <p:ph type="sldNum" sz="quarter" idx="11"/>
          </p:nvPr>
        </p:nvSpPr>
        <p:spPr>
          <a:xfrm>
            <a:off x="6457950" y="6356351"/>
            <a:ext cx="2057400" cy="365125"/>
          </a:xfrm>
          <a:prstGeom prst="rect">
            <a:avLst/>
          </a:prstGeom>
        </p:spPr>
        <p:txBody>
          <a:bodyPr/>
          <a:lstStyle/>
          <a:p>
            <a:fld id="{627B9BA9-ADDE-43E5-AE96-6ED0875E4B21}" type="slidenum">
              <a:rPr lang="de-CH" smtClean="0"/>
              <a:t>8</a:t>
            </a:fld>
            <a:endParaRPr lang="de-CH" dirty="0"/>
          </a:p>
        </p:txBody>
      </p:sp>
      <p:graphicFrame>
        <p:nvGraphicFramePr>
          <p:cNvPr id="16" name="Tabelle 15"/>
          <p:cNvGraphicFramePr>
            <a:graphicFrameLocks noGrp="1"/>
          </p:cNvGraphicFramePr>
          <p:nvPr>
            <p:extLst>
              <p:ext uri="{D42A27DB-BD31-4B8C-83A1-F6EECF244321}">
                <p14:modId xmlns:p14="http://schemas.microsoft.com/office/powerpoint/2010/main" val="1503323420"/>
              </p:ext>
            </p:extLst>
          </p:nvPr>
        </p:nvGraphicFramePr>
        <p:xfrm>
          <a:off x="646776" y="1660010"/>
          <a:ext cx="1593242" cy="4092203"/>
        </p:xfrm>
        <a:graphic>
          <a:graphicData uri="http://schemas.openxmlformats.org/drawingml/2006/table">
            <a:tbl>
              <a:tblPr firstRow="1" bandRow="1">
                <a:tableStyleId>{5C22544A-7EE6-4342-B048-85BDC9FD1C3A}</a:tableStyleId>
              </a:tblPr>
              <a:tblGrid>
                <a:gridCol w="1593242">
                  <a:extLst>
                    <a:ext uri="{9D8B030D-6E8A-4147-A177-3AD203B41FA5}">
                      <a16:colId xmlns:a16="http://schemas.microsoft.com/office/drawing/2014/main" val="20000"/>
                    </a:ext>
                  </a:extLst>
                </a:gridCol>
              </a:tblGrid>
              <a:tr h="2437731">
                <a:tc>
                  <a:txBody>
                    <a:bodyPr/>
                    <a:lstStyle/>
                    <a:p>
                      <a:pPr algn="l"/>
                      <a:r>
                        <a:rPr lang="en-GB" sz="1200" b="1" noProof="0" dirty="0">
                          <a:solidFill>
                            <a:schemeClr val="bg1"/>
                          </a:solidFill>
                          <a:latin typeface="+mn-lt"/>
                        </a:rPr>
                        <a:t>Prudential</a:t>
                      </a:r>
                      <a:r>
                        <a:rPr lang="en-GB" sz="1200" b="1" baseline="0" noProof="0" dirty="0">
                          <a:solidFill>
                            <a:schemeClr val="bg1"/>
                          </a:solidFill>
                          <a:latin typeface="+mn-lt"/>
                        </a:rPr>
                        <a:t> supervision by  FINMA</a:t>
                      </a:r>
                      <a:endParaRPr lang="en-GB" sz="1200" b="1" noProof="0" dirty="0">
                        <a:solidFill>
                          <a:schemeClr val="bg1"/>
                        </a:solidFill>
                        <a:latin typeface="+mn-lt"/>
                      </a:endParaRPr>
                    </a:p>
                  </a:txBody>
                  <a:tcPr>
                    <a:lnL w="12700" cmpd="sng">
                      <a:noFill/>
                    </a:lnL>
                    <a:lnR w="28575" cap="flat" cmpd="sng" algn="ctr">
                      <a:solidFill>
                        <a:schemeClr val="bg1"/>
                      </a:solidFill>
                      <a:prstDash val="solid"/>
                      <a:round/>
                      <a:headEnd type="none" w="med" len="med"/>
                      <a:tailEnd type="none" w="med" len="med"/>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0000"/>
                  </a:ext>
                </a:extLst>
              </a:tr>
              <a:tr h="844933">
                <a:tc>
                  <a:txBody>
                    <a:bodyPr/>
                    <a:lstStyle/>
                    <a:p>
                      <a:pPr algn="l"/>
                      <a:r>
                        <a:rPr lang="en-GB" sz="1200" b="1" noProof="0" dirty="0">
                          <a:solidFill>
                            <a:schemeClr val="bg1"/>
                          </a:solidFill>
                          <a:latin typeface="+mn-lt"/>
                        </a:rPr>
                        <a:t>Prudential supervision </a:t>
                      </a:r>
                      <a:r>
                        <a:rPr lang="en-GB" sz="1200" b="1" baseline="0" noProof="0" dirty="0">
                          <a:solidFill>
                            <a:schemeClr val="bg1"/>
                          </a:solidFill>
                          <a:latin typeface="+mn-lt"/>
                        </a:rPr>
                        <a:t>by the new supervisory organisation</a:t>
                      </a:r>
                      <a:endParaRPr lang="en-GB" sz="1200" b="1" noProof="0" dirty="0">
                        <a:solidFill>
                          <a:schemeClr val="bg1"/>
                        </a:solidFill>
                        <a:latin typeface="+mn-lt"/>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10001"/>
                  </a:ext>
                </a:extLst>
              </a:tr>
              <a:tr h="809539">
                <a:tc>
                  <a:txBody>
                    <a:bodyPr/>
                    <a:lstStyle/>
                    <a:p>
                      <a:pPr algn="l"/>
                      <a:endParaRPr lang="en-GB" sz="1200" b="1" noProof="0" dirty="0">
                        <a:solidFill>
                          <a:schemeClr val="bg1"/>
                        </a:solidFill>
                        <a:latin typeface="+mn-lt"/>
                      </a:endParaRPr>
                    </a:p>
                    <a:p>
                      <a:pPr algn="l"/>
                      <a:r>
                        <a:rPr lang="en-GB" sz="1200" b="1" noProof="0" dirty="0">
                          <a:solidFill>
                            <a:schemeClr val="bg1"/>
                          </a:solidFill>
                          <a:latin typeface="+mn-lt"/>
                        </a:rPr>
                        <a:t>Code of conduct / due diligence</a:t>
                      </a:r>
                      <a:r>
                        <a:rPr lang="en-GB" sz="1200" b="1" baseline="0" noProof="0" dirty="0">
                          <a:solidFill>
                            <a:schemeClr val="bg1"/>
                          </a:solidFill>
                          <a:latin typeface="+mn-lt"/>
                        </a:rPr>
                        <a:t> obligations</a:t>
                      </a:r>
                      <a:endParaRPr lang="en-GB" sz="1200" b="1" noProof="0" dirty="0">
                        <a:solidFill>
                          <a:schemeClr val="bg1"/>
                        </a:solidFill>
                        <a:latin typeface="+mn-lt"/>
                      </a:endParaRPr>
                    </a:p>
                  </a:txBody>
                  <a:tcPr>
                    <a:lnL w="12700" cmpd="sng">
                      <a:noFill/>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solidFill>
                      <a:srgbClr val="7887A6"/>
                    </a:solidFill>
                  </a:tcPr>
                </a:tc>
                <a:extLst>
                  <a:ext uri="{0D108BD9-81ED-4DB2-BD59-A6C34878D82A}">
                    <a16:rowId xmlns:a16="http://schemas.microsoft.com/office/drawing/2014/main" val="10002"/>
                  </a:ext>
                </a:extLst>
              </a:tr>
            </a:tbl>
          </a:graphicData>
        </a:graphic>
      </p:graphicFrame>
      <p:sp>
        <p:nvSpPr>
          <p:cNvPr id="34" name="Textfeld 33"/>
          <p:cNvSpPr txBox="1"/>
          <p:nvPr/>
        </p:nvSpPr>
        <p:spPr>
          <a:xfrm>
            <a:off x="6943894" y="4297870"/>
            <a:ext cx="1467542" cy="461665"/>
          </a:xfrm>
          <a:prstGeom prst="rect">
            <a:avLst/>
          </a:prstGeom>
          <a:solidFill>
            <a:schemeClr val="bg1">
              <a:lumMod val="75000"/>
            </a:schemeClr>
          </a:solidFill>
        </p:spPr>
        <p:txBody>
          <a:bodyPr wrap="square" rtlCol="0">
            <a:spAutoFit/>
          </a:bodyPr>
          <a:lstStyle/>
          <a:p>
            <a:r>
              <a:rPr lang="de-CH" sz="1200" dirty="0">
                <a:latin typeface="+mj-lt"/>
              </a:rPr>
              <a:t>Approx. 2,500 new authorisations</a:t>
            </a:r>
          </a:p>
        </p:txBody>
      </p:sp>
      <p:sp>
        <p:nvSpPr>
          <p:cNvPr id="17" name="Textfeld 16"/>
          <p:cNvSpPr txBox="1"/>
          <p:nvPr/>
        </p:nvSpPr>
        <p:spPr>
          <a:xfrm>
            <a:off x="2873502" y="1759458"/>
            <a:ext cx="1737360" cy="276999"/>
          </a:xfrm>
          <a:prstGeom prst="rect">
            <a:avLst/>
          </a:prstGeom>
          <a:noFill/>
        </p:spPr>
        <p:txBody>
          <a:bodyPr wrap="square" rtlCol="0">
            <a:spAutoFit/>
          </a:bodyPr>
          <a:lstStyle/>
          <a:p>
            <a:r>
              <a:rPr lang="de-CH" sz="1200" dirty="0"/>
              <a:t>Supervisory intensity</a:t>
            </a:r>
          </a:p>
        </p:txBody>
      </p:sp>
      <p:sp>
        <p:nvSpPr>
          <p:cNvPr id="18" name="Textfeld 17"/>
          <p:cNvSpPr txBox="1"/>
          <p:nvPr/>
        </p:nvSpPr>
        <p:spPr>
          <a:xfrm>
            <a:off x="6069353" y="1757736"/>
            <a:ext cx="3569347" cy="276999"/>
          </a:xfrm>
          <a:prstGeom prst="rect">
            <a:avLst/>
          </a:prstGeom>
          <a:noFill/>
        </p:spPr>
        <p:txBody>
          <a:bodyPr wrap="square" rtlCol="0">
            <a:spAutoFit/>
          </a:bodyPr>
          <a:lstStyle/>
          <a:p>
            <a:r>
              <a:rPr lang="de-CH" sz="1200" dirty="0"/>
              <a:t>Regulatory</a:t>
            </a:r>
            <a:r>
              <a:rPr lang="de-CH" sz="1200" b="1" dirty="0">
                <a:solidFill>
                  <a:schemeClr val="bg1"/>
                </a:solidFill>
                <a:latin typeface="+mn-lt"/>
              </a:rPr>
              <a:t> </a:t>
            </a:r>
            <a:r>
              <a:rPr lang="de-CH" sz="1200" dirty="0"/>
              <a:t>requirements</a:t>
            </a:r>
            <a:endParaRPr lang="de-CH" sz="1200" b="1" dirty="0">
              <a:solidFill>
                <a:schemeClr val="bg1"/>
              </a:solidFill>
              <a:latin typeface="+mn-lt"/>
            </a:endParaRPr>
          </a:p>
        </p:txBody>
      </p:sp>
      <p:sp>
        <p:nvSpPr>
          <p:cNvPr id="20" name="Titel 13"/>
          <p:cNvSpPr txBox="1">
            <a:spLocks/>
          </p:cNvSpPr>
          <p:nvPr/>
        </p:nvSpPr>
        <p:spPr bwMode="gray">
          <a:xfrm>
            <a:off x="628650" y="354108"/>
            <a:ext cx="704901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9pPr>
          </a:lstStyle>
          <a:p>
            <a:r>
              <a:rPr lang="en-US" sz="2800" dirty="0"/>
              <a:t>II. </a:t>
            </a:r>
            <a:r>
              <a:rPr lang="en-US" sz="2800" dirty="0" err="1"/>
              <a:t>FinIA</a:t>
            </a:r>
            <a:r>
              <a:rPr lang="en-US" sz="2800" dirty="0"/>
              <a:t>: The new supervisory regime</a:t>
            </a:r>
            <a:br>
              <a:rPr lang="en-US" sz="4000" dirty="0"/>
            </a:br>
            <a:r>
              <a:rPr lang="en-US" sz="1800" dirty="0">
                <a:solidFill>
                  <a:srgbClr val="969696"/>
                </a:solidFill>
              </a:rPr>
              <a:t>The Cascade</a:t>
            </a:r>
            <a:endParaRPr lang="de-CH" sz="1800" dirty="0"/>
          </a:p>
        </p:txBody>
      </p:sp>
      <p:sp>
        <p:nvSpPr>
          <p:cNvPr id="7" name="Parallelogramm 6"/>
          <p:cNvSpPr/>
          <p:nvPr/>
        </p:nvSpPr>
        <p:spPr>
          <a:xfrm>
            <a:off x="4197349" y="2464184"/>
            <a:ext cx="1835151" cy="823680"/>
          </a:xfrm>
          <a:prstGeom prst="parallelogram">
            <a:avLst>
              <a:gd name="adj" fmla="val 74400"/>
            </a:avLst>
          </a:prstGeom>
          <a:solidFill>
            <a:schemeClr val="tx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lstStyle/>
          <a:p>
            <a:endParaRPr lang="de-CH" sz="1200" b="1" dirty="0"/>
          </a:p>
        </p:txBody>
      </p:sp>
      <p:sp>
        <p:nvSpPr>
          <p:cNvPr id="8" name="Textfeld 7"/>
          <p:cNvSpPr txBox="1"/>
          <p:nvPr/>
        </p:nvSpPr>
        <p:spPr>
          <a:xfrm>
            <a:off x="5505104" y="2931466"/>
            <a:ext cx="1202842" cy="276999"/>
          </a:xfrm>
          <a:prstGeom prst="rect">
            <a:avLst/>
          </a:prstGeom>
          <a:noFill/>
        </p:spPr>
        <p:txBody>
          <a:bodyPr wrap="square" rtlCol="0">
            <a:spAutoFit/>
          </a:bodyPr>
          <a:lstStyle/>
          <a:p>
            <a:r>
              <a:rPr lang="de-CH" sz="1200" b="1" dirty="0">
                <a:solidFill>
                  <a:schemeClr val="bg1"/>
                </a:solidFill>
                <a:latin typeface="+mn-lt"/>
              </a:rPr>
              <a:t>Fund manager</a:t>
            </a:r>
          </a:p>
        </p:txBody>
      </p:sp>
      <p:sp>
        <p:nvSpPr>
          <p:cNvPr id="4" name="Rechteck 3"/>
          <p:cNvSpPr/>
          <p:nvPr/>
        </p:nvSpPr>
        <p:spPr>
          <a:xfrm>
            <a:off x="4662612" y="2484328"/>
            <a:ext cx="1468354" cy="430887"/>
          </a:xfrm>
          <a:prstGeom prst="rect">
            <a:avLst/>
          </a:prstGeom>
        </p:spPr>
        <p:txBody>
          <a:bodyPr wrap="square">
            <a:spAutoFit/>
          </a:bodyPr>
          <a:lstStyle/>
          <a:p>
            <a:r>
              <a:rPr lang="de-CH" sz="1200" b="1" dirty="0">
                <a:solidFill>
                  <a:schemeClr val="bg1"/>
                </a:solidFill>
                <a:latin typeface="+mn-lt"/>
              </a:rPr>
              <a:t>Securities firms </a:t>
            </a:r>
          </a:p>
          <a:p>
            <a:endParaRPr lang="de-CH" sz="1000" dirty="0">
              <a:solidFill>
                <a:schemeClr val="bg1"/>
              </a:solidFill>
              <a:latin typeface="+mn-lt"/>
            </a:endParaRPr>
          </a:p>
        </p:txBody>
      </p:sp>
      <p:sp>
        <p:nvSpPr>
          <p:cNvPr id="10" name="Rechteck 9"/>
          <p:cNvSpPr/>
          <p:nvPr/>
        </p:nvSpPr>
        <p:spPr>
          <a:xfrm>
            <a:off x="3952875" y="3508472"/>
            <a:ext cx="3104458" cy="461665"/>
          </a:xfrm>
          <a:prstGeom prst="rect">
            <a:avLst/>
          </a:prstGeom>
        </p:spPr>
        <p:txBody>
          <a:bodyPr wrap="square">
            <a:spAutoFit/>
          </a:bodyPr>
          <a:lstStyle/>
          <a:p>
            <a:r>
              <a:rPr lang="de-CH" sz="1200" dirty="0"/>
              <a:t> </a:t>
            </a:r>
            <a:r>
              <a:rPr lang="en-GB" sz="1200" b="1" dirty="0">
                <a:solidFill>
                  <a:schemeClr val="bg1"/>
                </a:solidFill>
                <a:latin typeface="+mn-lt"/>
              </a:rPr>
              <a:t>Managers of collective assets </a:t>
            </a:r>
            <a:br>
              <a:rPr lang="en-GB" sz="1200" b="1" dirty="0">
                <a:solidFill>
                  <a:schemeClr val="bg1"/>
                </a:solidFill>
                <a:latin typeface="+mn-lt"/>
              </a:rPr>
            </a:br>
            <a:r>
              <a:rPr lang="en-GB" sz="1200" dirty="0">
                <a:solidFill>
                  <a:schemeClr val="bg1"/>
                </a:solidFill>
                <a:latin typeface="+mn-lt"/>
              </a:rPr>
              <a:t>(</a:t>
            </a:r>
            <a:r>
              <a:rPr lang="en-GB" sz="1000" dirty="0">
                <a:solidFill>
                  <a:schemeClr val="bg1"/>
                </a:solidFill>
              </a:rPr>
              <a:t>CISA and pension funds)</a:t>
            </a:r>
          </a:p>
        </p:txBody>
      </p:sp>
      <p:sp>
        <p:nvSpPr>
          <p:cNvPr id="2" name="Datumsplatzhalter 1"/>
          <p:cNvSpPr>
            <a:spLocks noGrp="1"/>
          </p:cNvSpPr>
          <p:nvPr>
            <p:ph type="dt" sz="half" idx="10"/>
          </p:nvPr>
        </p:nvSpPr>
        <p:spPr/>
        <p:txBody>
          <a:bodyPr/>
          <a:lstStyle/>
          <a:p>
            <a:pPr>
              <a:defRPr/>
            </a:pPr>
            <a:r>
              <a:rPr lang="de-DE"/>
              <a:t>May 25, 2016</a:t>
            </a:r>
            <a:endParaRPr lang="en-US" dirty="0"/>
          </a:p>
        </p:txBody>
      </p:sp>
    </p:spTree>
    <p:extLst>
      <p:ext uri="{BB962C8B-B14F-4D97-AF65-F5344CB8AC3E}">
        <p14:creationId xmlns:p14="http://schemas.microsoft.com/office/powerpoint/2010/main" val="395170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4"/>
          <p:cNvSpPr>
            <a:spLocks noGrp="1"/>
          </p:cNvSpPr>
          <p:nvPr>
            <p:ph type="sldNum" sz="quarter" idx="11"/>
          </p:nvPr>
        </p:nvSpPr>
        <p:spPr>
          <a:xfrm>
            <a:off x="6457950" y="6356351"/>
            <a:ext cx="2057400" cy="365125"/>
          </a:xfrm>
          <a:prstGeom prst="rect">
            <a:avLst/>
          </a:prstGeom>
        </p:spPr>
        <p:txBody>
          <a:bodyPr/>
          <a:lstStyle/>
          <a:p>
            <a:fld id="{627B9BA9-ADDE-43E5-AE96-6ED0875E4B21}" type="slidenum">
              <a:rPr lang="de-CH" smtClean="0"/>
              <a:t>9</a:t>
            </a:fld>
            <a:endParaRPr lang="de-CH" dirty="0"/>
          </a:p>
        </p:txBody>
      </p:sp>
      <p:sp>
        <p:nvSpPr>
          <p:cNvPr id="8" name="Titel 13"/>
          <p:cNvSpPr txBox="1">
            <a:spLocks/>
          </p:cNvSpPr>
          <p:nvPr/>
        </p:nvSpPr>
        <p:spPr bwMode="gray">
          <a:xfrm>
            <a:off x="628650" y="354108"/>
            <a:ext cx="7049015"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lnSpc>
                <a:spcPct val="90000"/>
              </a:lnSpc>
              <a:spcBef>
                <a:spcPct val="0"/>
              </a:spcBef>
              <a:spcAft>
                <a:spcPct val="0"/>
              </a:spcAft>
              <a:defRPr sz="3200" b="1" kern="1200">
                <a:solidFill>
                  <a:schemeClr val="tx1"/>
                </a:solidFill>
                <a:latin typeface="+mj-lt"/>
                <a:ea typeface="+mj-ea"/>
                <a:cs typeface="+mj-cs"/>
              </a:defRPr>
            </a:lvl1pPr>
            <a:lvl2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2pPr>
            <a:lvl3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3pPr>
            <a:lvl4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4pPr>
            <a:lvl5pPr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5pPr>
            <a:lvl6pPr marL="4572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3200" b="1">
                <a:solidFill>
                  <a:schemeClr val="tx1"/>
                </a:solidFill>
                <a:latin typeface="Calibri Light" panose="020F0302020204030204" pitchFamily="34" charset="0"/>
              </a:defRPr>
            </a:lvl9pPr>
          </a:lstStyle>
          <a:p>
            <a:r>
              <a:rPr lang="en-US" sz="2800" dirty="0"/>
              <a:t>II. </a:t>
            </a:r>
            <a:r>
              <a:rPr lang="en-US" sz="2800" dirty="0" err="1"/>
              <a:t>FinIA</a:t>
            </a:r>
            <a:r>
              <a:rPr lang="en-US" sz="2800" dirty="0"/>
              <a:t>: The new supervisory regime</a:t>
            </a:r>
            <a:br>
              <a:rPr lang="en-US" sz="4000" dirty="0"/>
            </a:br>
            <a:r>
              <a:rPr lang="de-CH" sz="1800" dirty="0">
                <a:solidFill>
                  <a:srgbClr val="969696"/>
                </a:solidFill>
              </a:rPr>
              <a:t>Supervisory organisation</a:t>
            </a:r>
            <a:r>
              <a:rPr lang="en-US" sz="1800" dirty="0">
                <a:solidFill>
                  <a:srgbClr val="969696"/>
                </a:solidFill>
              </a:rPr>
              <a:t>: structure</a:t>
            </a:r>
            <a:endParaRPr lang="de-CH" sz="1800" dirty="0"/>
          </a:p>
        </p:txBody>
      </p:sp>
      <p:grpSp>
        <p:nvGrpSpPr>
          <p:cNvPr id="3" name="Gruppieren 2"/>
          <p:cNvGrpSpPr/>
          <p:nvPr/>
        </p:nvGrpSpPr>
        <p:grpSpPr>
          <a:xfrm>
            <a:off x="3254074" y="1812013"/>
            <a:ext cx="5633554" cy="4316255"/>
            <a:chOff x="3254074" y="1812013"/>
            <a:chExt cx="5633554" cy="4316255"/>
          </a:xfrm>
        </p:grpSpPr>
        <p:sp>
          <p:nvSpPr>
            <p:cNvPr id="41" name="Abgerundetes Rechteck 40"/>
            <p:cNvSpPr/>
            <p:nvPr/>
          </p:nvSpPr>
          <p:spPr>
            <a:xfrm>
              <a:off x="3254074" y="5129894"/>
              <a:ext cx="5633554" cy="998374"/>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a:solidFill>
                    <a:schemeClr val="tx1"/>
                  </a:solidFill>
                </a:rPr>
                <a:t>Depart-</a:t>
              </a:r>
            </a:p>
            <a:p>
              <a:r>
                <a:rPr lang="de-CH" sz="1600" dirty="0" err="1">
                  <a:solidFill>
                    <a:schemeClr val="tx1"/>
                  </a:solidFill>
                </a:rPr>
                <a:t>ments</a:t>
              </a:r>
              <a:endParaRPr lang="de-CH" sz="1600" dirty="0">
                <a:solidFill>
                  <a:schemeClr val="tx1"/>
                </a:solidFill>
              </a:endParaRPr>
            </a:p>
          </p:txBody>
        </p:sp>
        <p:sp>
          <p:nvSpPr>
            <p:cNvPr id="40" name="Abgerundetes Rechteck 39"/>
            <p:cNvSpPr/>
            <p:nvPr/>
          </p:nvSpPr>
          <p:spPr>
            <a:xfrm>
              <a:off x="3254074" y="4028796"/>
              <a:ext cx="5633554" cy="998374"/>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a:solidFill>
                    <a:schemeClr val="tx1"/>
                  </a:solidFill>
                </a:rPr>
                <a:t>Senior management</a:t>
              </a:r>
            </a:p>
          </p:txBody>
        </p:sp>
        <p:sp>
          <p:nvSpPr>
            <p:cNvPr id="39" name="Abgerundetes Rechteck 38"/>
            <p:cNvSpPr/>
            <p:nvPr/>
          </p:nvSpPr>
          <p:spPr>
            <a:xfrm>
              <a:off x="3254074" y="2931614"/>
              <a:ext cx="3864574" cy="998374"/>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a:solidFill>
                    <a:schemeClr val="tx1"/>
                  </a:solidFill>
                </a:rPr>
                <a:t>Board of directors</a:t>
              </a:r>
            </a:p>
          </p:txBody>
        </p:sp>
        <p:sp>
          <p:nvSpPr>
            <p:cNvPr id="26" name="Abgerundetes Rechteck 25"/>
            <p:cNvSpPr/>
            <p:nvPr/>
          </p:nvSpPr>
          <p:spPr>
            <a:xfrm>
              <a:off x="3254074" y="1812013"/>
              <a:ext cx="5633554" cy="998374"/>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CH" sz="1600" dirty="0">
                  <a:solidFill>
                    <a:schemeClr val="tx1"/>
                  </a:solidFill>
                </a:rPr>
                <a:t>FINMA</a:t>
              </a:r>
            </a:p>
            <a:p>
              <a:r>
                <a:rPr lang="de-CH" sz="1600" dirty="0">
                  <a:solidFill>
                    <a:schemeClr val="tx1"/>
                  </a:solidFill>
                </a:rPr>
                <a:t>(</a:t>
              </a:r>
              <a:r>
                <a:rPr lang="de-CH" sz="1600" dirty="0" err="1">
                  <a:solidFill>
                    <a:schemeClr val="tx1"/>
                  </a:solidFill>
                </a:rPr>
                <a:t>supervision</a:t>
              </a:r>
              <a:r>
                <a:rPr lang="de-CH" sz="1600" dirty="0">
                  <a:solidFill>
                    <a:schemeClr val="tx1"/>
                  </a:solidFill>
                </a:rPr>
                <a:t> </a:t>
              </a:r>
              <a:r>
                <a:rPr lang="de-CH" sz="1600" dirty="0" err="1">
                  <a:solidFill>
                    <a:schemeClr val="tx1"/>
                  </a:solidFill>
                </a:rPr>
                <a:t>of</a:t>
              </a:r>
              <a:r>
                <a:rPr lang="de-CH" sz="1600" dirty="0">
                  <a:solidFill>
                    <a:schemeClr val="tx1"/>
                  </a:solidFill>
                </a:rPr>
                <a:t> </a:t>
              </a:r>
              <a:r>
                <a:rPr lang="de-CH" sz="1600" dirty="0" err="1">
                  <a:solidFill>
                    <a:schemeClr val="tx1"/>
                  </a:solidFill>
                </a:rPr>
                <a:t>the</a:t>
              </a:r>
              <a:r>
                <a:rPr lang="de-CH" sz="1600" dirty="0">
                  <a:solidFill>
                    <a:schemeClr val="tx1"/>
                  </a:solidFill>
                </a:rPr>
                <a:t> SO )</a:t>
              </a:r>
            </a:p>
          </p:txBody>
        </p:sp>
        <p:cxnSp>
          <p:nvCxnSpPr>
            <p:cNvPr id="23" name="Gerader Verbinder 22"/>
            <p:cNvCxnSpPr/>
            <p:nvPr/>
          </p:nvCxnSpPr>
          <p:spPr>
            <a:xfrm>
              <a:off x="6197476" y="2569351"/>
              <a:ext cx="0" cy="440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Gerader Verbinder 26"/>
            <p:cNvCxnSpPr/>
            <p:nvPr/>
          </p:nvCxnSpPr>
          <p:spPr>
            <a:xfrm>
              <a:off x="6201595" y="3657677"/>
              <a:ext cx="0" cy="440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Gerader Verbinder 27"/>
            <p:cNvCxnSpPr/>
            <p:nvPr/>
          </p:nvCxnSpPr>
          <p:spPr>
            <a:xfrm>
              <a:off x="6205714" y="4567571"/>
              <a:ext cx="0" cy="576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Gerader Verbinder 28"/>
            <p:cNvCxnSpPr/>
            <p:nvPr/>
          </p:nvCxnSpPr>
          <p:spPr>
            <a:xfrm rot="5400000">
              <a:off x="6543768" y="3654397"/>
              <a:ext cx="0" cy="2988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Gerader Verbinder 29"/>
            <p:cNvCxnSpPr/>
            <p:nvPr/>
          </p:nvCxnSpPr>
          <p:spPr>
            <a:xfrm>
              <a:off x="5055661" y="5138750"/>
              <a:ext cx="0" cy="440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Gerader Verbinder 30"/>
            <p:cNvCxnSpPr/>
            <p:nvPr/>
          </p:nvCxnSpPr>
          <p:spPr>
            <a:xfrm>
              <a:off x="8035387" y="5139029"/>
              <a:ext cx="0" cy="440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Gerader Verbinder 31"/>
            <p:cNvCxnSpPr/>
            <p:nvPr/>
          </p:nvCxnSpPr>
          <p:spPr>
            <a:xfrm rot="5400000">
              <a:off x="7375485" y="3787047"/>
              <a:ext cx="0" cy="1440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ihandform 12"/>
            <p:cNvSpPr/>
            <p:nvPr/>
          </p:nvSpPr>
          <p:spPr>
            <a:xfrm>
              <a:off x="5418780" y="1888213"/>
              <a:ext cx="1537580" cy="805212"/>
            </a:xfrm>
            <a:custGeom>
              <a:avLst/>
              <a:gdLst>
                <a:gd name="connsiteX0" fmla="*/ 0 w 1002729"/>
                <a:gd name="connsiteY0" fmla="*/ 0 h 501364"/>
                <a:gd name="connsiteX1" fmla="*/ 1002729 w 1002729"/>
                <a:gd name="connsiteY1" fmla="*/ 0 h 501364"/>
                <a:gd name="connsiteX2" fmla="*/ 1002729 w 1002729"/>
                <a:gd name="connsiteY2" fmla="*/ 501364 h 501364"/>
                <a:gd name="connsiteX3" fmla="*/ 0 w 1002729"/>
                <a:gd name="connsiteY3" fmla="*/ 501364 h 501364"/>
                <a:gd name="connsiteX4" fmla="*/ 0 w 1002729"/>
                <a:gd name="connsiteY4" fmla="*/ 0 h 501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29" h="501364">
                  <a:moveTo>
                    <a:pt x="0" y="0"/>
                  </a:moveTo>
                  <a:lnTo>
                    <a:pt x="1002729" y="0"/>
                  </a:lnTo>
                  <a:lnTo>
                    <a:pt x="1002729" y="501364"/>
                  </a:lnTo>
                  <a:lnTo>
                    <a:pt x="0" y="501364"/>
                  </a:lnTo>
                  <a:lnTo>
                    <a:pt x="0" y="0"/>
                  </a:lnTo>
                  <a:close/>
                </a:path>
              </a:pathLst>
            </a:custGeom>
            <a:solidFill>
              <a:schemeClr val="tx1"/>
            </a:solidFill>
            <a:effectLst>
              <a:softEdge rad="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CH" sz="1400" kern="1200" dirty="0"/>
                <a:t>FINMA</a:t>
              </a:r>
            </a:p>
          </p:txBody>
        </p:sp>
        <p:sp>
          <p:nvSpPr>
            <p:cNvPr id="14" name="Freihandform 13"/>
            <p:cNvSpPr/>
            <p:nvPr/>
          </p:nvSpPr>
          <p:spPr>
            <a:xfrm>
              <a:off x="5418780" y="3009378"/>
              <a:ext cx="1537580" cy="805212"/>
            </a:xfrm>
            <a:custGeom>
              <a:avLst/>
              <a:gdLst>
                <a:gd name="connsiteX0" fmla="*/ 0 w 1002729"/>
                <a:gd name="connsiteY0" fmla="*/ 0 h 501364"/>
                <a:gd name="connsiteX1" fmla="*/ 1002729 w 1002729"/>
                <a:gd name="connsiteY1" fmla="*/ 0 h 501364"/>
                <a:gd name="connsiteX2" fmla="*/ 1002729 w 1002729"/>
                <a:gd name="connsiteY2" fmla="*/ 501364 h 501364"/>
                <a:gd name="connsiteX3" fmla="*/ 0 w 1002729"/>
                <a:gd name="connsiteY3" fmla="*/ 501364 h 501364"/>
                <a:gd name="connsiteX4" fmla="*/ 0 w 1002729"/>
                <a:gd name="connsiteY4" fmla="*/ 0 h 501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29" h="501364">
                  <a:moveTo>
                    <a:pt x="0" y="0"/>
                  </a:moveTo>
                  <a:lnTo>
                    <a:pt x="1002729" y="0"/>
                  </a:lnTo>
                  <a:lnTo>
                    <a:pt x="1002729" y="501364"/>
                  </a:lnTo>
                  <a:lnTo>
                    <a:pt x="0" y="501364"/>
                  </a:lnTo>
                  <a:lnTo>
                    <a:pt x="0" y="0"/>
                  </a:lnTo>
                  <a:close/>
                </a:path>
              </a:pathLst>
            </a:custGeom>
            <a:solidFill>
              <a:schemeClr val="tx1"/>
            </a:solidFill>
            <a:effectLst>
              <a:softEdge rad="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CH" sz="1400" kern="1200" dirty="0" err="1"/>
                <a:t>BoD</a:t>
              </a:r>
              <a:endParaRPr lang="de-CH" sz="1400" kern="1200" dirty="0"/>
            </a:p>
          </p:txBody>
        </p:sp>
        <p:sp>
          <p:nvSpPr>
            <p:cNvPr id="15" name="Freihandform 14"/>
            <p:cNvSpPr/>
            <p:nvPr/>
          </p:nvSpPr>
          <p:spPr>
            <a:xfrm>
              <a:off x="5418780" y="4097704"/>
              <a:ext cx="1537580" cy="805212"/>
            </a:xfrm>
            <a:custGeom>
              <a:avLst/>
              <a:gdLst>
                <a:gd name="connsiteX0" fmla="*/ 0 w 1002729"/>
                <a:gd name="connsiteY0" fmla="*/ 0 h 501364"/>
                <a:gd name="connsiteX1" fmla="*/ 1002729 w 1002729"/>
                <a:gd name="connsiteY1" fmla="*/ 0 h 501364"/>
                <a:gd name="connsiteX2" fmla="*/ 1002729 w 1002729"/>
                <a:gd name="connsiteY2" fmla="*/ 501364 h 501364"/>
                <a:gd name="connsiteX3" fmla="*/ 0 w 1002729"/>
                <a:gd name="connsiteY3" fmla="*/ 501364 h 501364"/>
                <a:gd name="connsiteX4" fmla="*/ 0 w 1002729"/>
                <a:gd name="connsiteY4" fmla="*/ 0 h 501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29" h="501364">
                  <a:moveTo>
                    <a:pt x="0" y="0"/>
                  </a:moveTo>
                  <a:lnTo>
                    <a:pt x="1002729" y="0"/>
                  </a:lnTo>
                  <a:lnTo>
                    <a:pt x="1002729" y="501364"/>
                  </a:lnTo>
                  <a:lnTo>
                    <a:pt x="0" y="501364"/>
                  </a:lnTo>
                  <a:lnTo>
                    <a:pt x="0" y="0"/>
                  </a:lnTo>
                  <a:close/>
                </a:path>
              </a:pathLst>
            </a:custGeom>
            <a:solidFill>
              <a:schemeClr val="tx1"/>
            </a:solidFill>
            <a:effectLst>
              <a:softEdge rad="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CH" sz="1400" kern="1200" dirty="0"/>
                <a:t>Senior management</a:t>
              </a:r>
            </a:p>
            <a:p>
              <a:pPr lvl="0" algn="ctr" defTabSz="488950">
                <a:lnSpc>
                  <a:spcPct val="90000"/>
                </a:lnSpc>
                <a:spcBef>
                  <a:spcPct val="0"/>
                </a:spcBef>
                <a:spcAft>
                  <a:spcPct val="35000"/>
                </a:spcAft>
              </a:pPr>
              <a:r>
                <a:rPr lang="de-CH" sz="1200" dirty="0"/>
                <a:t>(directors)</a:t>
              </a:r>
              <a:endParaRPr lang="de-CH" sz="1200" kern="1200" dirty="0"/>
            </a:p>
          </p:txBody>
        </p:sp>
        <p:sp>
          <p:nvSpPr>
            <p:cNvPr id="16" name="Freihandform 15"/>
            <p:cNvSpPr/>
            <p:nvPr/>
          </p:nvSpPr>
          <p:spPr>
            <a:xfrm>
              <a:off x="4433064" y="5321643"/>
              <a:ext cx="1294669" cy="669600"/>
            </a:xfrm>
            <a:custGeom>
              <a:avLst/>
              <a:gdLst>
                <a:gd name="connsiteX0" fmla="*/ 0 w 1002729"/>
                <a:gd name="connsiteY0" fmla="*/ 0 h 501364"/>
                <a:gd name="connsiteX1" fmla="*/ 1002729 w 1002729"/>
                <a:gd name="connsiteY1" fmla="*/ 0 h 501364"/>
                <a:gd name="connsiteX2" fmla="*/ 1002729 w 1002729"/>
                <a:gd name="connsiteY2" fmla="*/ 501364 h 501364"/>
                <a:gd name="connsiteX3" fmla="*/ 0 w 1002729"/>
                <a:gd name="connsiteY3" fmla="*/ 501364 h 501364"/>
                <a:gd name="connsiteX4" fmla="*/ 0 w 1002729"/>
                <a:gd name="connsiteY4" fmla="*/ 0 h 501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29" h="501364">
                  <a:moveTo>
                    <a:pt x="0" y="0"/>
                  </a:moveTo>
                  <a:lnTo>
                    <a:pt x="1002729" y="0"/>
                  </a:lnTo>
                  <a:lnTo>
                    <a:pt x="1002729" y="501364"/>
                  </a:lnTo>
                  <a:lnTo>
                    <a:pt x="0" y="501364"/>
                  </a:lnTo>
                  <a:lnTo>
                    <a:pt x="0" y="0"/>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CH" sz="1400" kern="1200" dirty="0"/>
                <a:t>Autho</a:t>
              </a:r>
              <a:r>
                <a:rPr lang="de-CH" sz="1400" kern="1200" dirty="0">
                  <a:solidFill>
                    <a:schemeClr val="bg1"/>
                  </a:solidFill>
                </a:rPr>
                <a:t>risat</a:t>
              </a:r>
              <a:r>
                <a:rPr lang="de-CH" sz="1400" kern="1200" dirty="0"/>
                <a:t>ion</a:t>
              </a:r>
            </a:p>
          </p:txBody>
        </p:sp>
        <p:sp>
          <p:nvSpPr>
            <p:cNvPr id="18" name="Freihandform 17"/>
            <p:cNvSpPr/>
            <p:nvPr/>
          </p:nvSpPr>
          <p:spPr>
            <a:xfrm>
              <a:off x="7361030" y="5321643"/>
              <a:ext cx="1294669" cy="669600"/>
            </a:xfrm>
            <a:custGeom>
              <a:avLst/>
              <a:gdLst>
                <a:gd name="connsiteX0" fmla="*/ 0 w 1002729"/>
                <a:gd name="connsiteY0" fmla="*/ 0 h 501364"/>
                <a:gd name="connsiteX1" fmla="*/ 1002729 w 1002729"/>
                <a:gd name="connsiteY1" fmla="*/ 0 h 501364"/>
                <a:gd name="connsiteX2" fmla="*/ 1002729 w 1002729"/>
                <a:gd name="connsiteY2" fmla="*/ 501364 h 501364"/>
                <a:gd name="connsiteX3" fmla="*/ 0 w 1002729"/>
                <a:gd name="connsiteY3" fmla="*/ 501364 h 501364"/>
                <a:gd name="connsiteX4" fmla="*/ 0 w 1002729"/>
                <a:gd name="connsiteY4" fmla="*/ 0 h 501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29" h="501364">
                  <a:moveTo>
                    <a:pt x="0" y="0"/>
                  </a:moveTo>
                  <a:lnTo>
                    <a:pt x="1002729" y="0"/>
                  </a:lnTo>
                  <a:lnTo>
                    <a:pt x="1002729" y="501364"/>
                  </a:lnTo>
                  <a:lnTo>
                    <a:pt x="0" y="501364"/>
                  </a:lnTo>
                  <a:lnTo>
                    <a:pt x="0" y="0"/>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ts val="0"/>
                </a:spcAft>
              </a:pPr>
              <a:r>
                <a:rPr lang="de-CH" sz="1400" kern="1200" dirty="0"/>
                <a:t>ICS / </a:t>
              </a:r>
            </a:p>
            <a:p>
              <a:pPr lvl="0" algn="ctr" defTabSz="488950">
                <a:lnSpc>
                  <a:spcPct val="90000"/>
                </a:lnSpc>
                <a:spcBef>
                  <a:spcPct val="0"/>
                </a:spcBef>
                <a:spcAft>
                  <a:spcPct val="35000"/>
                </a:spcAft>
              </a:pPr>
              <a:r>
                <a:rPr lang="de-CH" sz="1400" dirty="0"/>
                <a:t>r</a:t>
              </a:r>
              <a:r>
                <a:rPr lang="de-CH" sz="1400" kern="1200" dirty="0"/>
                <a:t>egulations</a:t>
              </a:r>
            </a:p>
          </p:txBody>
        </p:sp>
        <p:sp>
          <p:nvSpPr>
            <p:cNvPr id="21" name="Freihandform 20"/>
            <p:cNvSpPr/>
            <p:nvPr/>
          </p:nvSpPr>
          <p:spPr>
            <a:xfrm>
              <a:off x="7267830" y="4165510"/>
              <a:ext cx="1294669" cy="669600"/>
            </a:xfrm>
            <a:custGeom>
              <a:avLst/>
              <a:gdLst>
                <a:gd name="connsiteX0" fmla="*/ 0 w 1002729"/>
                <a:gd name="connsiteY0" fmla="*/ 0 h 501364"/>
                <a:gd name="connsiteX1" fmla="*/ 1002729 w 1002729"/>
                <a:gd name="connsiteY1" fmla="*/ 0 h 501364"/>
                <a:gd name="connsiteX2" fmla="*/ 1002729 w 1002729"/>
                <a:gd name="connsiteY2" fmla="*/ 501364 h 501364"/>
                <a:gd name="connsiteX3" fmla="*/ 0 w 1002729"/>
                <a:gd name="connsiteY3" fmla="*/ 501364 h 501364"/>
                <a:gd name="connsiteX4" fmla="*/ 0 w 1002729"/>
                <a:gd name="connsiteY4" fmla="*/ 0 h 501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29" h="501364">
                  <a:moveTo>
                    <a:pt x="0" y="0"/>
                  </a:moveTo>
                  <a:lnTo>
                    <a:pt x="1002729" y="0"/>
                  </a:lnTo>
                  <a:lnTo>
                    <a:pt x="1002729" y="501364"/>
                  </a:lnTo>
                  <a:lnTo>
                    <a:pt x="0" y="501364"/>
                  </a:lnTo>
                  <a:lnTo>
                    <a:pt x="0" y="0"/>
                  </a:lnTo>
                  <a:close/>
                </a:path>
              </a:pathLst>
            </a:custGeom>
            <a:solidFill>
              <a:schemeClr val="tx1"/>
            </a:solidFill>
            <a:effectLst>
              <a:softEdge rad="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CH" sz="1400" kern="1200" dirty="0"/>
                <a:t>Operations</a:t>
              </a:r>
            </a:p>
          </p:txBody>
        </p:sp>
        <p:sp>
          <p:nvSpPr>
            <p:cNvPr id="42" name="Abgerundetes Rechteck 41"/>
            <p:cNvSpPr/>
            <p:nvPr/>
          </p:nvSpPr>
          <p:spPr>
            <a:xfrm>
              <a:off x="7267830" y="2918179"/>
              <a:ext cx="1619798" cy="998374"/>
            </a:xfrm>
            <a:prstGeom prst="roundRect">
              <a:avLst/>
            </a:prstGeom>
            <a:solidFill>
              <a:schemeClr val="accent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CH" sz="1600" dirty="0">
                  <a:solidFill>
                    <a:schemeClr val="tx1"/>
                  </a:solidFill>
                </a:rPr>
                <a:t>Audit</a:t>
              </a:r>
            </a:p>
          </p:txBody>
        </p:sp>
        <p:cxnSp>
          <p:nvCxnSpPr>
            <p:cNvPr id="24" name="Gerader Verbinder 23"/>
            <p:cNvCxnSpPr/>
            <p:nvPr/>
          </p:nvCxnSpPr>
          <p:spPr>
            <a:xfrm>
              <a:off x="6555626" y="5148397"/>
              <a:ext cx="0" cy="440027"/>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Freihandform 16"/>
            <p:cNvSpPr/>
            <p:nvPr/>
          </p:nvSpPr>
          <p:spPr>
            <a:xfrm>
              <a:off x="5897047" y="5321643"/>
              <a:ext cx="1294669" cy="669600"/>
            </a:xfrm>
            <a:custGeom>
              <a:avLst/>
              <a:gdLst>
                <a:gd name="connsiteX0" fmla="*/ 0 w 1002729"/>
                <a:gd name="connsiteY0" fmla="*/ 0 h 501364"/>
                <a:gd name="connsiteX1" fmla="*/ 1002729 w 1002729"/>
                <a:gd name="connsiteY1" fmla="*/ 0 h 501364"/>
                <a:gd name="connsiteX2" fmla="*/ 1002729 w 1002729"/>
                <a:gd name="connsiteY2" fmla="*/ 501364 h 501364"/>
                <a:gd name="connsiteX3" fmla="*/ 0 w 1002729"/>
                <a:gd name="connsiteY3" fmla="*/ 501364 h 501364"/>
                <a:gd name="connsiteX4" fmla="*/ 0 w 1002729"/>
                <a:gd name="connsiteY4" fmla="*/ 0 h 5013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729" h="501364">
                  <a:moveTo>
                    <a:pt x="0" y="0"/>
                  </a:moveTo>
                  <a:lnTo>
                    <a:pt x="1002729" y="0"/>
                  </a:lnTo>
                  <a:lnTo>
                    <a:pt x="1002729" y="501364"/>
                  </a:lnTo>
                  <a:lnTo>
                    <a:pt x="0" y="501364"/>
                  </a:lnTo>
                  <a:lnTo>
                    <a:pt x="0" y="0"/>
                  </a:lnTo>
                  <a:close/>
                </a:path>
              </a:pathLst>
            </a:custGeom>
            <a:solidFill>
              <a:schemeClr val="tx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de-CH" sz="1400" kern="1200" dirty="0"/>
                <a:t>Supervision / </a:t>
              </a:r>
              <a:r>
                <a:rPr lang="de-CH" sz="1400" dirty="0"/>
                <a:t>e</a:t>
              </a:r>
              <a:r>
                <a:rPr lang="de-CH" sz="1400" kern="1200" dirty="0"/>
                <a:t>nforcement</a:t>
              </a:r>
            </a:p>
          </p:txBody>
        </p:sp>
      </p:grpSp>
      <p:grpSp>
        <p:nvGrpSpPr>
          <p:cNvPr id="2" name="Gruppieren 1"/>
          <p:cNvGrpSpPr/>
          <p:nvPr/>
        </p:nvGrpSpPr>
        <p:grpSpPr>
          <a:xfrm>
            <a:off x="263314" y="2284496"/>
            <a:ext cx="2624734" cy="3375523"/>
            <a:chOff x="263314" y="2284496"/>
            <a:chExt cx="2624734" cy="3375523"/>
          </a:xfrm>
        </p:grpSpPr>
        <p:pic>
          <p:nvPicPr>
            <p:cNvPr id="2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314" y="4364056"/>
              <a:ext cx="2624734" cy="129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6"/>
            <p:cNvSpPr txBox="1"/>
            <p:nvPr/>
          </p:nvSpPr>
          <p:spPr>
            <a:xfrm>
              <a:off x="662336" y="3976686"/>
              <a:ext cx="1888152" cy="330676"/>
            </a:xfrm>
            <a:prstGeom prst="rect">
              <a:avLst/>
            </a:prstGeom>
          </p:spPr>
          <p:style>
            <a:lnRef idx="1">
              <a:schemeClr val="accent2"/>
            </a:lnRef>
            <a:fillRef idx="2">
              <a:schemeClr val="accent2"/>
            </a:fillRef>
            <a:effectRef idx="1">
              <a:schemeClr val="accent2"/>
            </a:effectRef>
            <a:fontRef idx="minor">
              <a:schemeClr val="dk1"/>
            </a:fontRef>
          </p:style>
          <p:txBody>
            <a:bodyPr wrap="square" lIns="36000" tIns="36000" rIns="36000" bIns="36000" rtlCol="0">
              <a:noAutofit/>
            </a:bodyPr>
            <a:lstStyle/>
            <a:p>
              <a:pPr algn="ctr"/>
              <a:r>
                <a:rPr lang="de-CH" b="1" dirty="0"/>
                <a:t>not</a:t>
              </a:r>
              <a:endParaRPr lang="en-GB" b="1" dirty="0"/>
            </a:p>
          </p:txBody>
        </p:sp>
        <p:grpSp>
          <p:nvGrpSpPr>
            <p:cNvPr id="34" name="Gruppieren 33"/>
            <p:cNvGrpSpPr/>
            <p:nvPr/>
          </p:nvGrpSpPr>
          <p:grpSpPr>
            <a:xfrm>
              <a:off x="344923" y="2284496"/>
              <a:ext cx="2404657" cy="1379488"/>
              <a:chOff x="2952749" y="4381804"/>
              <a:chExt cx="3298135" cy="1846885"/>
            </a:xfrm>
          </p:grpSpPr>
          <p:pic>
            <p:nvPicPr>
              <p:cNvPr id="35" name="Picture 3"/>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52749" y="4381804"/>
                <a:ext cx="3298135" cy="1846885"/>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6" name="Textfeld 35"/>
              <p:cNvSpPr txBox="1"/>
              <p:nvPr/>
            </p:nvSpPr>
            <p:spPr>
              <a:xfrm>
                <a:off x="3678081" y="5276712"/>
                <a:ext cx="2299736" cy="494469"/>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nchor="ctr">
                <a:spAutoFit/>
              </a:bodyPr>
              <a:lstStyle/>
              <a:p>
                <a:pPr algn="ctr"/>
                <a:r>
                  <a:rPr lang="de-CH" b="1" dirty="0">
                    <a:latin typeface="Aharoni" panose="02010803020104030203" pitchFamily="2" charset="-79"/>
                    <a:cs typeface="Aharoni" panose="02010803020104030203" pitchFamily="2" charset="-79"/>
                  </a:rPr>
                  <a:t>Supervision</a:t>
                </a:r>
              </a:p>
            </p:txBody>
          </p:sp>
        </p:grpSp>
      </p:grpSp>
      <p:sp>
        <p:nvSpPr>
          <p:cNvPr id="4" name="Datumsplatzhalter 3"/>
          <p:cNvSpPr>
            <a:spLocks noGrp="1"/>
          </p:cNvSpPr>
          <p:nvPr>
            <p:ph type="dt" sz="half" idx="10"/>
          </p:nvPr>
        </p:nvSpPr>
        <p:spPr/>
        <p:txBody>
          <a:bodyPr/>
          <a:lstStyle/>
          <a:p>
            <a:pPr>
              <a:defRPr/>
            </a:pPr>
            <a:r>
              <a:rPr lang="de-DE"/>
              <a:t>May 25, 2016</a:t>
            </a:r>
            <a:endParaRPr lang="en-US" dirty="0"/>
          </a:p>
        </p:txBody>
      </p:sp>
    </p:spTree>
    <p:extLst>
      <p:ext uri="{BB962C8B-B14F-4D97-AF65-F5344CB8AC3E}">
        <p14:creationId xmlns:p14="http://schemas.microsoft.com/office/powerpoint/2010/main" val="158342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GWP Design">
  <a:themeElements>
    <a:clrScheme name="GWP Design">
      <a:dk1>
        <a:srgbClr val="002469"/>
      </a:dk1>
      <a:lt1>
        <a:srgbClr val="FFFFFF"/>
      </a:lt1>
      <a:dk2>
        <a:srgbClr val="38548A"/>
      </a:dk2>
      <a:lt2>
        <a:srgbClr val="E2E6EE"/>
      </a:lt2>
      <a:accent1>
        <a:srgbClr val="7185AB"/>
      </a:accent1>
      <a:accent2>
        <a:srgbClr val="E2E6EE"/>
      </a:accent2>
      <a:accent3>
        <a:srgbClr val="70AD47"/>
      </a:accent3>
      <a:accent4>
        <a:srgbClr val="FFC000"/>
      </a:accent4>
      <a:accent5>
        <a:srgbClr val="ED7D31"/>
      </a:accent5>
      <a:accent6>
        <a:srgbClr val="FF0000"/>
      </a:accent6>
      <a:hlink>
        <a:srgbClr val="808080"/>
      </a:hlink>
      <a:folHlink>
        <a:srgbClr val="8D9DBC"/>
      </a:folHlink>
    </a:clrScheme>
    <a:fontScheme name="GWP Design">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C453F71A-605B-4F66-AE2F-F7EF2F30FDF8}" vid="{73319808-2DF0-46D5-A755-F8C1A8A493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9ED496FB57CB647BC3F9B91EE24B408" ma:contentTypeVersion="11" ma:contentTypeDescription="Create a new document." ma:contentTypeScope="" ma:versionID="37e06e30ac9dc96a11180c8f4414bdda">
  <xsd:schema xmlns:xsd="http://www.w3.org/2001/XMLSchema" xmlns:xs="http://www.w3.org/2001/XMLSchema" xmlns:p="http://schemas.microsoft.com/office/2006/metadata/properties" xmlns:ns2="0ee11ce1-c6b5-4349-bdef-25eff07f3b40" targetNamespace="http://schemas.microsoft.com/office/2006/metadata/properties" ma:root="true" ma:fieldsID="00bb3f81b1f9b621a75ecb728a82892b" ns2:_="">
    <xsd:import namespace="0ee11ce1-c6b5-4349-bdef-25eff07f3b4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ee11ce1-c6b5-4349-bdef-25eff07f3b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ECEB6C4-A74B-465C-A2DA-6E40F4C20763}"/>
</file>

<file path=customXml/itemProps2.xml><?xml version="1.0" encoding="utf-8"?>
<ds:datastoreItem xmlns:ds="http://schemas.openxmlformats.org/officeDocument/2006/customXml" ds:itemID="{A4FBA964-5BD7-463B-93C6-EA18C3C6F0EC}"/>
</file>

<file path=customXml/itemProps3.xml><?xml version="1.0" encoding="utf-8"?>
<ds:datastoreItem xmlns:ds="http://schemas.openxmlformats.org/officeDocument/2006/customXml" ds:itemID="{E28E63B6-3A51-4AB4-8C38-B964E80913E8}"/>
</file>

<file path=docProps/app.xml><?xml version="1.0" encoding="utf-8"?>
<Properties xmlns="http://schemas.openxmlformats.org/officeDocument/2006/extended-properties" xmlns:vt="http://schemas.openxmlformats.org/officeDocument/2006/docPropsVTypes">
  <Template/>
  <TotalTime>0</TotalTime>
  <Words>2080</Words>
  <Application>Microsoft Office PowerPoint</Application>
  <PresentationFormat>On-screen Show (4:3)</PresentationFormat>
  <Paragraphs>374</Paragraphs>
  <Slides>32</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Aharoni</vt:lpstr>
      <vt:lpstr>Arial</vt:lpstr>
      <vt:lpstr>Calibri</vt:lpstr>
      <vt:lpstr>Calibri Light</vt:lpstr>
      <vt:lpstr>Helv Neue</vt:lpstr>
      <vt:lpstr>Symbol</vt:lpstr>
      <vt:lpstr>Wingdings</vt:lpstr>
      <vt:lpstr>GWP Design</vt:lpstr>
      <vt:lpstr>Swiss Association of Trust Companies</vt:lpstr>
      <vt:lpstr>Agenda</vt:lpstr>
      <vt:lpstr>I. Initial situation</vt:lpstr>
      <vt:lpstr>PowerPoint Presentation</vt:lpstr>
      <vt:lpstr>PowerPoint Presentation</vt:lpstr>
      <vt:lpstr>PowerPoint Presentation</vt:lpstr>
      <vt:lpstr>II. FinIA: The new supervisory regime</vt:lpstr>
      <vt:lpstr>PowerPoint Presentation</vt:lpstr>
      <vt:lpstr>PowerPoint Presentation</vt:lpstr>
      <vt:lpstr>PowerPoint Presentation</vt:lpstr>
      <vt:lpstr>PowerPoint Presentation</vt:lpstr>
      <vt:lpstr>PowerPoint Presentation</vt:lpstr>
      <vt:lpstr>PowerPoint Presentation</vt:lpstr>
      <vt:lpstr>II. Serious tax offences as predicate offence to money laundering</vt:lpstr>
      <vt:lpstr>III. Serious tax offences as predicate offence to money laundering Content</vt:lpstr>
      <vt:lpstr>III.  Serious tax offences as predicate offence to money laundering  Actions</vt:lpstr>
      <vt:lpstr>III. CRS for trusts and trustees</vt:lpstr>
      <vt:lpstr>IV.  CRS for trust and trustees  Overview</vt:lpstr>
      <vt:lpstr>IV. CRS for trust and trustees  The trustee: Qualification as Financial Institution</vt:lpstr>
      <vt:lpstr>IV. CRS for trust and trustees  The Trust: Qualification as Financial Institution</vt:lpstr>
      <vt:lpstr>IV. CRS for trust and trustees  The Trust: reporting financial institution?</vt:lpstr>
      <vt:lpstr>IV. CRS for trust and trustees  Qualification as Financial Institution: Persons to be reported</vt:lpstr>
      <vt:lpstr>IV. CRS for trust and trustees  Qualification as Financial Institution: Reporting the relevant information</vt:lpstr>
      <vt:lpstr>IV. CRS for trust and trustees  Qualification as Financial Institution: Financial activity to be reported</vt:lpstr>
      <vt:lpstr>IV. CRS for trust and trustees  Timeline</vt:lpstr>
      <vt:lpstr>IV. Concluding remarks</vt:lpstr>
      <vt:lpstr>IV.  Concluding remarks (I)</vt:lpstr>
      <vt:lpstr>IV.  Concluding remarks (II)</vt:lpstr>
      <vt:lpstr>Many thanks for your attention!</vt:lpstr>
      <vt:lpstr>About us</vt:lpstr>
      <vt:lpstr>Alex Geissbühler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2016-05-19T07:34:18Z</dcterms:created>
  <dcterms:modified xsi:type="dcterms:W3CDTF">2022-03-24T15:06:53Z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0x01010089ED496FB57CB647BC3F9B91EE24B408</vt:lpwstr>
  </property>
</Properties>
</file>